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00" r:id="rId44"/>
    <p:sldId id="299" r:id="rId45"/>
    <p:sldId id="29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4D273-5DCE-4E24-A4E1-2E0F6D71073E}" type="datetimeFigureOut">
              <a:rPr lang="en-US" smtClean="0"/>
              <a:t>12/18/2017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4DC7D-4D32-4082-A6C4-DDA52FC425FB}" type="slidenum">
              <a:rPr lang="en-US" smtClean="0"/>
              <a:t>‹#›</a:t>
            </a:fld>
            <a:endParaRPr lang="en-US"/>
          </a:p>
        </p:txBody>
      </p:sp>
    </p:spTree>
    <p:extLst>
      <p:ext uri="{BB962C8B-B14F-4D97-AF65-F5344CB8AC3E}">
        <p14:creationId xmlns:p14="http://schemas.microsoft.com/office/powerpoint/2010/main" val="3078021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DF40CA-CD15-40AB-BADA-6D35D1BCC3E0}"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4276068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BC782-7604-433D-9917-B148A28E9835}"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382800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1E809-8C7B-4F4C-8719-D2190C6264B6}"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3508401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3143-EA30-46AA-9D54-DA1DBD03819E}"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9920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462F2-7329-4746-8882-32633D34FBA6}"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339681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D192EE-2814-4A9E-A82B-C5E196BFF0F8}" type="datetime1">
              <a:rPr lang="en-US" smtClean="0"/>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333989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2B9FA4-5D2D-4FD4-AA19-C9ACD2A2C59E}" type="datetime1">
              <a:rPr lang="en-US" smtClean="0"/>
              <a:t>12/18/2017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307064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39FD6F-6EBE-46D3-978D-A413934EE101}" type="datetime1">
              <a:rPr lang="en-US" smtClean="0"/>
              <a:t>12/18/2017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388965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37480-A12B-4DD0-A88F-0EDE083442FD}" type="datetime1">
              <a:rPr lang="en-US" smtClean="0"/>
              <a:t>12/18/2017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335049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0A8F0-4B84-4377-AD5D-F523BCC1F8A5}" type="datetime1">
              <a:rPr lang="en-US" smtClean="0"/>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185868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C7E55-ACE4-4D39-81A5-AAB8C9087495}" type="datetime1">
              <a:rPr lang="en-US" smtClean="0"/>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6AB0F-C641-448F-9F5A-BBC29C3F21F5}" type="slidenum">
              <a:rPr lang="en-US" smtClean="0"/>
              <a:t>‹#›</a:t>
            </a:fld>
            <a:endParaRPr lang="en-US"/>
          </a:p>
        </p:txBody>
      </p:sp>
    </p:spTree>
    <p:extLst>
      <p:ext uri="{BB962C8B-B14F-4D97-AF65-F5344CB8AC3E}">
        <p14:creationId xmlns:p14="http://schemas.microsoft.com/office/powerpoint/2010/main" val="347131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D80BB-8A88-4044-AD6C-416120C34180}" type="datetime1">
              <a:rPr lang="en-US" smtClean="0"/>
              <a:t>12/18/2017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6AB0F-C641-448F-9F5A-BBC29C3F21F5}" type="slidenum">
              <a:rPr lang="en-US" smtClean="0"/>
              <a:t>‹#›</a:t>
            </a:fld>
            <a:endParaRPr lang="en-US"/>
          </a:p>
        </p:txBody>
      </p:sp>
    </p:spTree>
    <p:extLst>
      <p:ext uri="{BB962C8B-B14F-4D97-AF65-F5344CB8AC3E}">
        <p14:creationId xmlns:p14="http://schemas.microsoft.com/office/powerpoint/2010/main" val="88101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066799"/>
          </a:xfrm>
        </p:spPr>
        <p:txBody>
          <a:bodyPr/>
          <a:lstStyle/>
          <a:p>
            <a:r>
              <a:rPr lang="en-US" dirty="0"/>
              <a:t>Thermal Properties of Polymers</a:t>
            </a:r>
          </a:p>
        </p:txBody>
      </p:sp>
      <p:sp>
        <p:nvSpPr>
          <p:cNvPr id="3" name="Subtitle 2"/>
          <p:cNvSpPr>
            <a:spLocks noGrp="1"/>
          </p:cNvSpPr>
          <p:nvPr>
            <p:ph type="subTitle" idx="1"/>
          </p:nvPr>
        </p:nvSpPr>
        <p:spPr>
          <a:xfrm>
            <a:off x="457200" y="1143000"/>
            <a:ext cx="8305800" cy="5562600"/>
          </a:xfrm>
        </p:spPr>
        <p:txBody>
          <a:bodyPr>
            <a:normAutofit/>
          </a:bodyPr>
          <a:lstStyle/>
          <a:p>
            <a:pPr algn="l">
              <a:lnSpc>
                <a:spcPct val="200000"/>
              </a:lnSpc>
            </a:pPr>
            <a:r>
              <a:rPr lang="en-US" sz="2400" dirty="0">
                <a:solidFill>
                  <a:schemeClr val="tx1"/>
                </a:solidFill>
              </a:rPr>
              <a:t>The </a:t>
            </a:r>
            <a:r>
              <a:rPr lang="en-US" sz="2400" b="1" dirty="0">
                <a:solidFill>
                  <a:schemeClr val="tx1"/>
                </a:solidFill>
              </a:rPr>
              <a:t>thermal properties</a:t>
            </a:r>
            <a:r>
              <a:rPr lang="en-US" sz="2400" dirty="0">
                <a:solidFill>
                  <a:schemeClr val="tx1"/>
                </a:solidFill>
              </a:rPr>
              <a:t> of polymers determine the </a:t>
            </a:r>
            <a:r>
              <a:rPr lang="en-US" sz="2400" b="1" dirty="0">
                <a:solidFill>
                  <a:schemeClr val="tx1"/>
                </a:solidFill>
              </a:rPr>
              <a:t>performance</a:t>
            </a:r>
            <a:r>
              <a:rPr lang="en-US" sz="2400" dirty="0">
                <a:solidFill>
                  <a:schemeClr val="tx1"/>
                </a:solidFill>
              </a:rPr>
              <a:t>, </a:t>
            </a:r>
            <a:r>
              <a:rPr lang="en-US" sz="2400" b="1" dirty="0">
                <a:solidFill>
                  <a:schemeClr val="tx1"/>
                </a:solidFill>
              </a:rPr>
              <a:t>end use</a:t>
            </a:r>
            <a:r>
              <a:rPr lang="en-US" sz="2400" dirty="0">
                <a:solidFill>
                  <a:schemeClr val="tx1"/>
                </a:solidFill>
              </a:rPr>
              <a:t> and </a:t>
            </a:r>
            <a:r>
              <a:rPr lang="en-US" sz="2400" b="1" dirty="0" err="1">
                <a:solidFill>
                  <a:schemeClr val="tx1"/>
                </a:solidFill>
              </a:rPr>
              <a:t>processability</a:t>
            </a:r>
            <a:r>
              <a:rPr lang="en-US" sz="2400" b="1" dirty="0">
                <a:solidFill>
                  <a:schemeClr val="tx1"/>
                </a:solidFill>
              </a:rPr>
              <a:t> </a:t>
            </a:r>
            <a:r>
              <a:rPr lang="en-US" sz="2400" dirty="0">
                <a:solidFill>
                  <a:schemeClr val="tx1"/>
                </a:solidFill>
              </a:rPr>
              <a:t>of</a:t>
            </a:r>
            <a:r>
              <a:rPr lang="en-US" sz="2400" b="1" dirty="0">
                <a:solidFill>
                  <a:schemeClr val="tx1"/>
                </a:solidFill>
              </a:rPr>
              <a:t> </a:t>
            </a:r>
            <a:r>
              <a:rPr lang="en-US" sz="2400" dirty="0">
                <a:solidFill>
                  <a:schemeClr val="tx1"/>
                </a:solidFill>
              </a:rPr>
              <a:t>these materials. </a:t>
            </a:r>
          </a:p>
          <a:p>
            <a:pPr algn="l">
              <a:lnSpc>
                <a:spcPct val="200000"/>
              </a:lnSpc>
            </a:pPr>
            <a:r>
              <a:rPr lang="en-US" sz="2400" dirty="0">
                <a:solidFill>
                  <a:schemeClr val="tx1"/>
                </a:solidFill>
              </a:rPr>
              <a:t>The </a:t>
            </a:r>
            <a:r>
              <a:rPr lang="en-US" sz="2400" b="1" dirty="0" err="1">
                <a:solidFill>
                  <a:schemeClr val="tx1"/>
                </a:solidFill>
              </a:rPr>
              <a:t>behaviour</a:t>
            </a:r>
            <a:r>
              <a:rPr lang="en-US" sz="2400" dirty="0">
                <a:solidFill>
                  <a:schemeClr val="tx1"/>
                </a:solidFill>
              </a:rPr>
              <a:t> of a polymer on heating may be characterized by </a:t>
            </a:r>
            <a:r>
              <a:rPr lang="en-US" sz="2400" b="1" dirty="0">
                <a:solidFill>
                  <a:schemeClr val="tx1"/>
                </a:solidFill>
              </a:rPr>
              <a:t>one of two transition temperatures</a:t>
            </a:r>
            <a:r>
              <a:rPr lang="en-US" sz="2400" dirty="0">
                <a:solidFill>
                  <a:schemeClr val="tx1"/>
                </a:solidFill>
              </a:rPr>
              <a:t>: </a:t>
            </a:r>
          </a:p>
          <a:p>
            <a:pPr algn="l">
              <a:lnSpc>
                <a:spcPct val="200000"/>
              </a:lnSpc>
            </a:pPr>
            <a:r>
              <a:rPr lang="en-US" sz="2400" dirty="0">
                <a:solidFill>
                  <a:schemeClr val="tx1"/>
                </a:solidFill>
              </a:rPr>
              <a:t>(1) the </a:t>
            </a:r>
            <a:r>
              <a:rPr lang="en-US" sz="2400" b="1" dirty="0">
                <a:solidFill>
                  <a:schemeClr val="tx1"/>
                </a:solidFill>
              </a:rPr>
              <a:t>melting temperature</a:t>
            </a:r>
            <a:r>
              <a:rPr lang="en-US" sz="2400" dirty="0">
                <a:solidFill>
                  <a:schemeClr val="tx1"/>
                </a:solidFill>
              </a:rPr>
              <a:t>, T</a:t>
            </a:r>
            <a:r>
              <a:rPr lang="en-US" sz="2400" baseline="-25000" dirty="0">
                <a:solidFill>
                  <a:schemeClr val="tx1"/>
                </a:solidFill>
              </a:rPr>
              <a:t>m</a:t>
            </a:r>
            <a:r>
              <a:rPr lang="en-US" sz="2400" dirty="0">
                <a:solidFill>
                  <a:schemeClr val="tx1"/>
                </a:solidFill>
              </a:rPr>
              <a:t> and </a:t>
            </a:r>
          </a:p>
          <a:p>
            <a:pPr algn="l">
              <a:lnSpc>
                <a:spcPct val="200000"/>
              </a:lnSpc>
            </a:pPr>
            <a:r>
              <a:rPr lang="en-US" sz="2400" dirty="0">
                <a:solidFill>
                  <a:schemeClr val="tx1"/>
                </a:solidFill>
              </a:rPr>
              <a:t>(2) the </a:t>
            </a:r>
            <a:r>
              <a:rPr lang="en-US" sz="2400" b="1" dirty="0">
                <a:solidFill>
                  <a:schemeClr val="tx1"/>
                </a:solidFill>
              </a:rPr>
              <a:t>glass transition temperature</a:t>
            </a:r>
            <a:r>
              <a:rPr lang="en-US" sz="2400" dirty="0">
                <a:solidFill>
                  <a:schemeClr val="tx1"/>
                </a:solidFill>
              </a:rPr>
              <a:t>, </a:t>
            </a:r>
            <a:r>
              <a:rPr lang="en-US" sz="2400" dirty="0" err="1">
                <a:solidFill>
                  <a:schemeClr val="tx1"/>
                </a:solidFill>
              </a:rPr>
              <a:t>T</a:t>
            </a:r>
            <a:r>
              <a:rPr lang="en-US" sz="2400" baseline="-25000" dirty="0" err="1">
                <a:solidFill>
                  <a:schemeClr val="tx1"/>
                </a:solidFill>
              </a:rPr>
              <a:t>g</a:t>
            </a:r>
            <a:r>
              <a:rPr lang="en-US" sz="2400" dirty="0">
                <a:solidFill>
                  <a:schemeClr val="tx1"/>
                </a:solidFill>
              </a:rPr>
              <a:t>. </a:t>
            </a:r>
            <a:endParaRPr lang="en-US" sz="2400" dirty="0" smtClean="0">
              <a:solidFill>
                <a:schemeClr val="tx1"/>
              </a:solidFill>
            </a:endParaRPr>
          </a:p>
          <a:p>
            <a:pPr algn="l"/>
            <a:endParaRPr lang="en-US" sz="2400" dirty="0">
              <a:solidFill>
                <a:schemeClr val="tx1"/>
              </a:solidFill>
            </a:endParaRPr>
          </a:p>
          <a:p>
            <a:pPr algn="l"/>
            <a:endParaRPr lang="en-US" sz="2400" dirty="0" smtClean="0"/>
          </a:p>
          <a:p>
            <a:pPr algn="l"/>
            <a:endParaRPr lang="en-US" sz="2400" dirty="0"/>
          </a:p>
        </p:txBody>
      </p:sp>
      <p:sp>
        <p:nvSpPr>
          <p:cNvPr id="4" name="Slide Number Placeholder 3"/>
          <p:cNvSpPr>
            <a:spLocks noGrp="1"/>
          </p:cNvSpPr>
          <p:nvPr>
            <p:ph type="sldNum" sz="quarter" idx="12"/>
          </p:nvPr>
        </p:nvSpPr>
        <p:spPr/>
        <p:txBody>
          <a:bodyPr/>
          <a:lstStyle/>
          <a:p>
            <a:fld id="{A0A6AB0F-C641-448F-9F5A-BBC29C3F21F5}" type="slidenum">
              <a:rPr lang="en-US" smtClean="0"/>
              <a:t>1</a:t>
            </a:fld>
            <a:endParaRPr lang="en-US"/>
          </a:p>
        </p:txBody>
      </p:sp>
    </p:spTree>
    <p:extLst>
      <p:ext uri="{BB962C8B-B14F-4D97-AF65-F5344CB8AC3E}">
        <p14:creationId xmlns:p14="http://schemas.microsoft.com/office/powerpoint/2010/main" val="3433940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Glassy and Crystalline State</a:t>
            </a:r>
          </a:p>
        </p:txBody>
      </p:sp>
      <p:sp>
        <p:nvSpPr>
          <p:cNvPr id="3" name="Content Placeholder 2"/>
          <p:cNvSpPr>
            <a:spLocks noGrp="1"/>
          </p:cNvSpPr>
          <p:nvPr>
            <p:ph idx="1"/>
          </p:nvPr>
        </p:nvSpPr>
        <p:spPr>
          <a:xfrm>
            <a:off x="228600" y="1371600"/>
            <a:ext cx="8610600" cy="5029200"/>
          </a:xfrm>
        </p:spPr>
        <p:txBody>
          <a:bodyPr>
            <a:normAutofit/>
          </a:bodyPr>
          <a:lstStyle/>
          <a:p>
            <a:r>
              <a:rPr lang="en-US" dirty="0"/>
              <a:t>However, it is </a:t>
            </a:r>
            <a:r>
              <a:rPr lang="en-US" b="1" dirty="0"/>
              <a:t>easy</a:t>
            </a:r>
            <a:r>
              <a:rPr lang="en-US" dirty="0"/>
              <a:t> to produce </a:t>
            </a:r>
            <a:r>
              <a:rPr lang="en-US" b="1" dirty="0"/>
              <a:t>glassy structures</a:t>
            </a:r>
            <a:r>
              <a:rPr lang="en-US" dirty="0"/>
              <a:t> from </a:t>
            </a:r>
            <a:r>
              <a:rPr lang="en-US" b="1" dirty="0"/>
              <a:t>polymers</a:t>
            </a:r>
            <a:r>
              <a:rPr lang="en-US" dirty="0"/>
              <a:t>. </a:t>
            </a:r>
          </a:p>
          <a:p>
            <a:r>
              <a:rPr lang="en-US" dirty="0"/>
              <a:t>Some </a:t>
            </a:r>
            <a:r>
              <a:rPr lang="en-US" dirty="0" smtClean="0"/>
              <a:t>polymers </a:t>
            </a:r>
          </a:p>
          <a:p>
            <a:r>
              <a:rPr lang="en-US" dirty="0" smtClean="0"/>
              <a:t>with</a:t>
            </a:r>
            <a:r>
              <a:rPr lang="en-US" dirty="0"/>
              <a:t> </a:t>
            </a:r>
            <a:r>
              <a:rPr lang="en-US" b="1" dirty="0"/>
              <a:t>irregular</a:t>
            </a:r>
            <a:r>
              <a:rPr lang="en-US" dirty="0"/>
              <a:t> structure </a:t>
            </a:r>
            <a:r>
              <a:rPr lang="en-US" b="1" dirty="0"/>
              <a:t>never</a:t>
            </a:r>
            <a:r>
              <a:rPr lang="en-US" dirty="0"/>
              <a:t> form crystalline phases, even on slow cooling from the melt. This is true for commercial materials such as </a:t>
            </a:r>
            <a:r>
              <a:rPr lang="en-US" dirty="0" err="1"/>
              <a:t>atactic</a:t>
            </a:r>
            <a:r>
              <a:rPr lang="en-US" dirty="0"/>
              <a:t> polystyrene and poly(methyl methacrylate).</a:t>
            </a:r>
          </a:p>
          <a:p>
            <a:pPr marL="0" indent="0">
              <a:buNone/>
            </a:pPr>
            <a:endParaRPr lang="en-US" dirty="0"/>
          </a:p>
        </p:txBody>
      </p:sp>
      <p:sp>
        <p:nvSpPr>
          <p:cNvPr id="4" name="Slide Number Placeholder 3"/>
          <p:cNvSpPr>
            <a:spLocks noGrp="1"/>
          </p:cNvSpPr>
          <p:nvPr>
            <p:ph type="sldNum" sz="quarter" idx="12"/>
          </p:nvPr>
        </p:nvSpPr>
        <p:spPr/>
        <p:txBody>
          <a:bodyPr/>
          <a:lstStyle/>
          <a:p>
            <a:fld id="{A0A6AB0F-C641-448F-9F5A-BBC29C3F21F5}" type="slidenum">
              <a:rPr lang="en-US" smtClean="0"/>
              <a:t>10</a:t>
            </a:fld>
            <a:endParaRPr lang="en-US"/>
          </a:p>
        </p:txBody>
      </p:sp>
    </p:spTree>
    <p:extLst>
      <p:ext uri="{BB962C8B-B14F-4D97-AF65-F5344CB8AC3E}">
        <p14:creationId xmlns:p14="http://schemas.microsoft.com/office/powerpoint/2010/main" val="1709183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Glassy and Crystalline State</a:t>
            </a:r>
          </a:p>
        </p:txBody>
      </p:sp>
      <p:sp>
        <p:nvSpPr>
          <p:cNvPr id="3" name="Content Placeholder 2"/>
          <p:cNvSpPr>
            <a:spLocks noGrp="1"/>
          </p:cNvSpPr>
          <p:nvPr>
            <p:ph idx="1"/>
          </p:nvPr>
        </p:nvSpPr>
        <p:spPr>
          <a:xfrm>
            <a:off x="228600" y="1371600"/>
            <a:ext cx="8610600" cy="5257800"/>
          </a:xfrm>
        </p:spPr>
        <p:txBody>
          <a:bodyPr>
            <a:normAutofit fontScale="25000" lnSpcReduction="20000"/>
          </a:bodyPr>
          <a:lstStyle/>
          <a:p>
            <a:pPr>
              <a:lnSpc>
                <a:spcPct val="170000"/>
              </a:lnSpc>
            </a:pPr>
            <a:r>
              <a:rPr lang="en-US" sz="9600" dirty="0"/>
              <a:t>Other </a:t>
            </a:r>
            <a:r>
              <a:rPr lang="en-US" sz="9600" b="1" dirty="0"/>
              <a:t>polymers</a:t>
            </a:r>
            <a:r>
              <a:rPr lang="en-US" sz="9600" dirty="0"/>
              <a:t> instead are </a:t>
            </a:r>
            <a:r>
              <a:rPr lang="en-US" sz="9600" b="1" dirty="0"/>
              <a:t>capable of forming crystalline phases</a:t>
            </a:r>
            <a:r>
              <a:rPr lang="en-US" sz="9600" dirty="0"/>
              <a:t> , but, unlike small </a:t>
            </a:r>
            <a:r>
              <a:rPr lang="en-US" sz="9600" dirty="0" smtClean="0"/>
              <a:t>molecules, they</a:t>
            </a:r>
            <a:r>
              <a:rPr lang="en-US" sz="9600" dirty="0"/>
              <a:t> </a:t>
            </a:r>
            <a:r>
              <a:rPr lang="en-US" sz="9600" b="1" dirty="0"/>
              <a:t>never completely crystallize</a:t>
            </a:r>
            <a:r>
              <a:rPr lang="en-US" sz="9600" dirty="0"/>
              <a:t>. </a:t>
            </a:r>
          </a:p>
          <a:p>
            <a:pPr>
              <a:lnSpc>
                <a:spcPct val="170000"/>
              </a:lnSpc>
            </a:pPr>
            <a:r>
              <a:rPr lang="en-US" sz="9600" dirty="0"/>
              <a:t>This is because, for a long polymer chain, crystallization from the melt is difficult. In the melt state, the chains are all tangled up and in order to form three-dimensionally ordered structures on cooling they need to pack side-by-side in an ordered fashion. </a:t>
            </a:r>
          </a:p>
          <a:p>
            <a:pPr>
              <a:lnSpc>
                <a:spcPct val="170000"/>
              </a:lnSpc>
            </a:pPr>
            <a:r>
              <a:rPr lang="en-US" sz="9600" dirty="0"/>
              <a:t>As shown below, it is very </a:t>
            </a:r>
            <a:r>
              <a:rPr lang="en-US" sz="9600" b="1" dirty="0"/>
              <a:t>unlikely</a:t>
            </a:r>
            <a:r>
              <a:rPr lang="en-US" sz="9600" dirty="0"/>
              <a:t> that the crystalline order extends to the </a:t>
            </a:r>
            <a:r>
              <a:rPr lang="en-US" sz="9600" b="1" dirty="0" smtClean="0"/>
              <a:t>entire </a:t>
            </a:r>
            <a:r>
              <a:rPr lang="en-US" sz="9600" dirty="0" smtClean="0"/>
              <a:t>polymer </a:t>
            </a:r>
            <a:r>
              <a:rPr lang="en-US" sz="9600" dirty="0"/>
              <a:t>chain. </a:t>
            </a:r>
          </a:p>
          <a:p>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A0A6AB0F-C641-448F-9F5A-BBC29C3F21F5}" type="slidenum">
              <a:rPr lang="en-US" smtClean="0"/>
              <a:t>11</a:t>
            </a:fld>
            <a:endParaRPr lang="en-US"/>
          </a:p>
        </p:txBody>
      </p:sp>
    </p:spTree>
    <p:extLst>
      <p:ext uri="{BB962C8B-B14F-4D97-AF65-F5344CB8AC3E}">
        <p14:creationId xmlns:p14="http://schemas.microsoft.com/office/powerpoint/2010/main" val="1240881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Glassy and Crystalline State</a:t>
            </a:r>
          </a:p>
        </p:txBody>
      </p:sp>
      <p:sp>
        <p:nvSpPr>
          <p:cNvPr id="3" name="Content Placeholder 2"/>
          <p:cNvSpPr>
            <a:spLocks noGrp="1"/>
          </p:cNvSpPr>
          <p:nvPr>
            <p:ph idx="1"/>
          </p:nvPr>
        </p:nvSpPr>
        <p:spPr>
          <a:xfrm>
            <a:off x="228600" y="1371600"/>
            <a:ext cx="8610600" cy="5257800"/>
          </a:xfrm>
        </p:spPr>
        <p:txBody>
          <a:bodyPr>
            <a:normAutofit/>
          </a:bodyPr>
          <a:lstStyle/>
          <a:p>
            <a:pPr marL="0" indent="0">
              <a:buNone/>
            </a:pPr>
            <a:endParaRPr lang="en-US" dirty="0"/>
          </a:p>
        </p:txBody>
      </p:sp>
      <p:sp>
        <p:nvSpPr>
          <p:cNvPr id="4" name="Slide Number Placeholder 3"/>
          <p:cNvSpPr>
            <a:spLocks noGrp="1"/>
          </p:cNvSpPr>
          <p:nvPr>
            <p:ph type="sldNum" sz="quarter" idx="12"/>
          </p:nvPr>
        </p:nvSpPr>
        <p:spPr/>
        <p:txBody>
          <a:bodyPr/>
          <a:lstStyle/>
          <a:p>
            <a:fld id="{A0A6AB0F-C641-448F-9F5A-BBC29C3F21F5}" type="slidenum">
              <a:rPr lang="en-US" smtClean="0"/>
              <a:t>12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47801"/>
            <a:ext cx="8077200" cy="3581400"/>
          </a:xfrm>
          <a:prstGeom prst="rect">
            <a:avLst/>
          </a:prstGeom>
        </p:spPr>
      </p:pic>
      <p:sp>
        <p:nvSpPr>
          <p:cNvPr id="6" name="Rectangle 5"/>
          <p:cNvSpPr/>
          <p:nvPr/>
        </p:nvSpPr>
        <p:spPr>
          <a:xfrm>
            <a:off x="304800" y="5567065"/>
            <a:ext cx="8534400" cy="1200329"/>
          </a:xfrm>
          <a:prstGeom prst="rect">
            <a:avLst/>
          </a:prstGeom>
        </p:spPr>
        <p:txBody>
          <a:bodyPr wrap="square">
            <a:spAutoFit/>
          </a:bodyPr>
          <a:lstStyle/>
          <a:p>
            <a:r>
              <a:rPr lang="en-US" sz="2400" dirty="0"/>
              <a:t>Polymers in the solid state can either be </a:t>
            </a:r>
            <a:r>
              <a:rPr lang="en-US" sz="2400" b="1" dirty="0" smtClean="0"/>
              <a:t>fully amorphous</a:t>
            </a:r>
            <a:r>
              <a:rPr lang="en-US" sz="2400" dirty="0"/>
              <a:t> , </a:t>
            </a:r>
            <a:r>
              <a:rPr lang="en-US" sz="2400" i="1" dirty="0"/>
              <a:t>i.e.</a:t>
            </a:r>
            <a:r>
              <a:rPr lang="en-US" sz="2400" dirty="0"/>
              <a:t> forming a glass or at best </a:t>
            </a:r>
            <a:r>
              <a:rPr lang="en-US" sz="2400" b="1" dirty="0"/>
              <a:t>semi-crystalline</a:t>
            </a:r>
            <a:r>
              <a:rPr lang="en-US" sz="2400" dirty="0"/>
              <a:t> when disordered and crystalline regions coexist</a:t>
            </a:r>
            <a:r>
              <a:rPr lang="en-US" sz="2400" dirty="0" smtClean="0"/>
              <a:t>.</a:t>
            </a:r>
            <a:endParaRPr lang="en-US" sz="2400" dirty="0"/>
          </a:p>
        </p:txBody>
      </p:sp>
    </p:spTree>
    <p:extLst>
      <p:ext uri="{BB962C8B-B14F-4D97-AF65-F5344CB8AC3E}">
        <p14:creationId xmlns:p14="http://schemas.microsoft.com/office/powerpoint/2010/main" val="3391075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t>
            </a:r>
            <a:r>
              <a:rPr lang="en-US" dirty="0" err="1">
                <a:solidFill>
                  <a:srgbClr val="FFC000"/>
                </a:solidFill>
              </a:rPr>
              <a:t>T</a:t>
            </a:r>
            <a:r>
              <a:rPr lang="en-US" baseline="-25000" dirty="0" err="1">
                <a:solidFill>
                  <a:srgbClr val="FFC000"/>
                </a:solidFill>
              </a:rPr>
              <a:t>g</a:t>
            </a:r>
            <a:r>
              <a:rPr lang="en-US" dirty="0">
                <a:solidFill>
                  <a:srgbClr val="FFC000"/>
                </a:solidFill>
              </a:rPr>
              <a:t> and T</a:t>
            </a:r>
            <a:r>
              <a:rPr lang="en-US" baseline="-25000" dirty="0">
                <a:solidFill>
                  <a:srgbClr val="FFC000"/>
                </a:solidFill>
              </a:rPr>
              <a:t>m</a:t>
            </a:r>
            <a:endParaRPr lang="en-US" dirty="0">
              <a:solidFill>
                <a:srgbClr val="FFC000"/>
              </a:solidFill>
            </a:endParaRPr>
          </a:p>
        </p:txBody>
      </p:sp>
      <p:sp>
        <p:nvSpPr>
          <p:cNvPr id="3" name="Content Placeholder 2"/>
          <p:cNvSpPr>
            <a:spLocks noGrp="1"/>
          </p:cNvSpPr>
          <p:nvPr>
            <p:ph idx="1"/>
          </p:nvPr>
        </p:nvSpPr>
        <p:spPr>
          <a:xfrm>
            <a:off x="228600" y="1371600"/>
            <a:ext cx="8610600" cy="5257800"/>
          </a:xfrm>
        </p:spPr>
        <p:txBody>
          <a:bodyPr>
            <a:normAutofit/>
          </a:bodyPr>
          <a:lstStyle/>
          <a:p>
            <a:pPr marL="0" indent="0">
              <a:lnSpc>
                <a:spcPct val="150000"/>
              </a:lnSpc>
              <a:buNone/>
            </a:pPr>
            <a:r>
              <a:rPr lang="en-US" sz="2800" dirty="0"/>
              <a:t>One of the simplest way to define the </a:t>
            </a:r>
            <a:r>
              <a:rPr lang="en-US" sz="2800" b="1" dirty="0"/>
              <a:t>transition temperatures</a:t>
            </a:r>
            <a:r>
              <a:rPr lang="en-US" sz="2800" dirty="0"/>
              <a:t> </a:t>
            </a:r>
            <a:r>
              <a:rPr lang="en-US" sz="2800" dirty="0" err="1"/>
              <a:t>T</a:t>
            </a:r>
            <a:r>
              <a:rPr lang="en-US" sz="2800" baseline="-25000" dirty="0" err="1"/>
              <a:t>g</a:t>
            </a:r>
            <a:r>
              <a:rPr lang="en-US" sz="2800" dirty="0"/>
              <a:t> and T</a:t>
            </a:r>
            <a:r>
              <a:rPr lang="en-US" sz="2800" baseline="-25000" dirty="0"/>
              <a:t>m</a:t>
            </a:r>
            <a:r>
              <a:rPr lang="en-US" sz="2800" dirty="0"/>
              <a:t> is to consider the changes in volume that take place on heating. </a:t>
            </a:r>
            <a:r>
              <a:rPr lang="en-US" sz="2800" b="1" dirty="0"/>
              <a:t>Volume-temperature curves</a:t>
            </a:r>
            <a:r>
              <a:rPr lang="en-US" sz="2800" dirty="0"/>
              <a:t> can be determined experimentally using </a:t>
            </a:r>
            <a:r>
              <a:rPr lang="en-US" sz="2800" b="1" dirty="0" err="1"/>
              <a:t>dilatometry</a:t>
            </a:r>
            <a:r>
              <a:rPr lang="en-US" sz="2800" dirty="0"/>
              <a:t>, although this is not the preferred method of determining transition temperatures.</a:t>
            </a: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A0A6AB0F-C641-448F-9F5A-BBC29C3F21F5}" type="slidenum">
              <a:rPr lang="en-US" smtClean="0"/>
              <a:t>13</a:t>
            </a:fld>
            <a:endParaRPr lang="en-US"/>
          </a:p>
        </p:txBody>
      </p:sp>
    </p:spTree>
    <p:extLst>
      <p:ext uri="{BB962C8B-B14F-4D97-AF65-F5344CB8AC3E}">
        <p14:creationId xmlns:p14="http://schemas.microsoft.com/office/powerpoint/2010/main" val="3203675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t>
            </a:r>
            <a:r>
              <a:rPr lang="en-US" dirty="0" err="1">
                <a:solidFill>
                  <a:srgbClr val="FFC000"/>
                </a:solidFill>
              </a:rPr>
              <a:t>T</a:t>
            </a:r>
            <a:r>
              <a:rPr lang="en-US" baseline="-25000" dirty="0" err="1">
                <a:solidFill>
                  <a:srgbClr val="FFC000"/>
                </a:solidFill>
              </a:rPr>
              <a:t>g</a:t>
            </a:r>
            <a:r>
              <a:rPr lang="en-US" dirty="0">
                <a:solidFill>
                  <a:srgbClr val="FFC000"/>
                </a:solidFill>
              </a:rPr>
              <a:t> and T</a:t>
            </a:r>
            <a:r>
              <a:rPr lang="en-US" baseline="-25000" dirty="0">
                <a:solidFill>
                  <a:srgbClr val="FFC000"/>
                </a:solidFill>
              </a:rPr>
              <a:t>m</a:t>
            </a:r>
            <a:endParaRPr lang="en-US" dirty="0">
              <a:solidFill>
                <a:srgbClr val="FFC000"/>
              </a:solidFill>
            </a:endParaRPr>
          </a:p>
        </p:txBody>
      </p:sp>
      <p:sp>
        <p:nvSpPr>
          <p:cNvPr id="3" name="Content Placeholder 2"/>
          <p:cNvSpPr>
            <a:spLocks noGrp="1"/>
          </p:cNvSpPr>
          <p:nvPr>
            <p:ph idx="1"/>
          </p:nvPr>
        </p:nvSpPr>
        <p:spPr>
          <a:xfrm>
            <a:off x="228600" y="1371600"/>
            <a:ext cx="8610600" cy="5257800"/>
          </a:xfrm>
        </p:spPr>
        <p:txBody>
          <a:bodyPr>
            <a:normAutofit/>
          </a:bodyPr>
          <a:lstStyle/>
          <a:p>
            <a:pPr marL="0" indent="0">
              <a:lnSpc>
                <a:spcPct val="150000"/>
              </a:lnSpc>
              <a:buNone/>
            </a:pP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A0A6AB0F-C641-448F-9F5A-BBC29C3F21F5}" type="slidenum">
              <a:rPr lang="en-US" smtClean="0"/>
              <a:t>14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447800"/>
            <a:ext cx="6934200" cy="4876800"/>
          </a:xfrm>
          <a:prstGeom prst="rect">
            <a:avLst/>
          </a:prstGeom>
        </p:spPr>
      </p:pic>
    </p:spTree>
    <p:extLst>
      <p:ext uri="{BB962C8B-B14F-4D97-AF65-F5344CB8AC3E}">
        <p14:creationId xmlns:p14="http://schemas.microsoft.com/office/powerpoint/2010/main" val="339147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t>
            </a:r>
            <a:r>
              <a:rPr lang="en-US" dirty="0" err="1">
                <a:solidFill>
                  <a:srgbClr val="FFC000"/>
                </a:solidFill>
              </a:rPr>
              <a:t>T</a:t>
            </a:r>
            <a:r>
              <a:rPr lang="en-US" baseline="-25000" dirty="0" err="1">
                <a:solidFill>
                  <a:srgbClr val="FFC000"/>
                </a:solidFill>
              </a:rPr>
              <a:t>g</a:t>
            </a:r>
            <a:r>
              <a:rPr lang="en-US" dirty="0">
                <a:solidFill>
                  <a:srgbClr val="FFC000"/>
                </a:solidFill>
              </a:rPr>
              <a:t> and T</a:t>
            </a:r>
            <a:r>
              <a:rPr lang="en-US" baseline="-25000" dirty="0">
                <a:solidFill>
                  <a:srgbClr val="FFC000"/>
                </a:solidFill>
              </a:rPr>
              <a:t>m</a:t>
            </a:r>
            <a:endParaRPr lang="en-US" dirty="0">
              <a:solidFill>
                <a:srgbClr val="FFC000"/>
              </a:solidFill>
            </a:endParaRPr>
          </a:p>
        </p:txBody>
      </p:sp>
      <p:sp>
        <p:nvSpPr>
          <p:cNvPr id="3" name="Content Placeholder 2"/>
          <p:cNvSpPr>
            <a:spLocks noGrp="1"/>
          </p:cNvSpPr>
          <p:nvPr>
            <p:ph idx="1"/>
          </p:nvPr>
        </p:nvSpPr>
        <p:spPr>
          <a:xfrm>
            <a:off x="228600" y="1371600"/>
            <a:ext cx="8610600" cy="5257800"/>
          </a:xfrm>
        </p:spPr>
        <p:txBody>
          <a:bodyPr>
            <a:normAutofit/>
          </a:bodyPr>
          <a:lstStyle/>
          <a:p>
            <a:pPr marL="0" indent="0">
              <a:lnSpc>
                <a:spcPct val="150000"/>
              </a:lnSpc>
              <a:buNone/>
            </a:pP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A0A6AB0F-C641-448F-9F5A-BBC29C3F21F5}" type="slidenum">
              <a:rPr lang="en-US" smtClean="0"/>
              <a:t>15</a:t>
            </a:fld>
            <a:endParaRPr lang="en-US"/>
          </a:p>
        </p:txBody>
      </p:sp>
      <p:sp>
        <p:nvSpPr>
          <p:cNvPr id="6" name="Rectangle 5"/>
          <p:cNvSpPr/>
          <p:nvPr/>
        </p:nvSpPr>
        <p:spPr>
          <a:xfrm>
            <a:off x="685800" y="1166843"/>
            <a:ext cx="7620000" cy="5447645"/>
          </a:xfrm>
          <a:prstGeom prst="rect">
            <a:avLst/>
          </a:prstGeom>
        </p:spPr>
        <p:txBody>
          <a:bodyPr wrap="square">
            <a:spAutoFit/>
          </a:bodyPr>
          <a:lstStyle/>
          <a:p>
            <a:pPr>
              <a:lnSpc>
                <a:spcPct val="150000"/>
              </a:lnSpc>
            </a:pPr>
            <a:r>
              <a:rPr lang="en-US" sz="2000" dirty="0"/>
              <a:t>For low molar mass, crystalline materials the </a:t>
            </a:r>
            <a:r>
              <a:rPr lang="en-US" sz="2000" b="1" dirty="0"/>
              <a:t>transition</a:t>
            </a:r>
            <a:r>
              <a:rPr lang="en-US" sz="2000" dirty="0"/>
              <a:t> from the solid to the liquid state is </a:t>
            </a:r>
            <a:r>
              <a:rPr lang="en-US" sz="2000" b="1" dirty="0"/>
              <a:t>sharp</a:t>
            </a:r>
            <a:r>
              <a:rPr lang="en-US" sz="2000" dirty="0"/>
              <a:t> and occurs at a well defined temperature i.e. Tm.</a:t>
            </a:r>
          </a:p>
          <a:p>
            <a:pPr>
              <a:lnSpc>
                <a:spcPct val="150000"/>
              </a:lnSpc>
            </a:pPr>
            <a:r>
              <a:rPr lang="en-US" sz="2000" dirty="0"/>
              <a:t>The diagram above shows a plot of </a:t>
            </a:r>
            <a:r>
              <a:rPr lang="en-US" sz="2000" b="1" dirty="0"/>
              <a:t>specific volume</a:t>
            </a:r>
            <a:r>
              <a:rPr lang="en-US" sz="2000" dirty="0"/>
              <a:t> (remember that this is defined as 1/density of a material) versus </a:t>
            </a:r>
            <a:r>
              <a:rPr lang="en-US" sz="2000" b="1" dirty="0"/>
              <a:t>temperature</a:t>
            </a:r>
            <a:r>
              <a:rPr lang="en-US" sz="2000" dirty="0"/>
              <a:t> for a fully crystalline solid. The transition to the liquid phase is accompanied by a discontinuous change in volume at T</a:t>
            </a:r>
            <a:r>
              <a:rPr lang="en-US" sz="2000" baseline="-25000" dirty="0"/>
              <a:t>m</a:t>
            </a:r>
            <a:r>
              <a:rPr lang="en-US" sz="2000" dirty="0"/>
              <a:t> (and similarly in the enthalpy). This discontinuity is characteristic of a </a:t>
            </a:r>
            <a:r>
              <a:rPr lang="en-US" sz="2000" b="1" dirty="0"/>
              <a:t>first order transition</a:t>
            </a:r>
            <a:r>
              <a:rPr lang="en-US" sz="2000" dirty="0"/>
              <a:t>. (The slopes of the volume-temperature curve below Tm and above Tm are related to the thermal expansion coefficients of the solid and liquid phases, respectively</a:t>
            </a:r>
            <a:r>
              <a:rPr lang="en-US" sz="2000" dirty="0" smtClean="0"/>
              <a:t>).</a:t>
            </a:r>
          </a:p>
          <a:p>
            <a:endParaRPr lang="en-US" dirty="0"/>
          </a:p>
        </p:txBody>
      </p:sp>
    </p:spTree>
    <p:extLst>
      <p:ext uri="{BB962C8B-B14F-4D97-AF65-F5344CB8AC3E}">
        <p14:creationId xmlns:p14="http://schemas.microsoft.com/office/powerpoint/2010/main" val="1983183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t>
            </a:r>
            <a:r>
              <a:rPr lang="en-US" dirty="0" err="1" smtClean="0">
                <a:solidFill>
                  <a:srgbClr val="FFC000"/>
                </a:solidFill>
              </a:rPr>
              <a:t>T</a:t>
            </a:r>
            <a:r>
              <a:rPr lang="en-US" baseline="-25000" dirty="0" err="1" smtClean="0">
                <a:solidFill>
                  <a:srgbClr val="FFC000"/>
                </a:solidFill>
              </a:rPr>
              <a:t>g</a:t>
            </a:r>
            <a:r>
              <a:rPr lang="en-US" dirty="0" smtClean="0">
                <a:solidFill>
                  <a:srgbClr val="FFC000"/>
                </a:solidFill>
              </a:rPr>
              <a:t> and T</a:t>
            </a:r>
            <a:r>
              <a:rPr lang="en-US" baseline="-25000" dirty="0" smtClean="0">
                <a:solidFill>
                  <a:srgbClr val="FFC000"/>
                </a:solidFill>
              </a:rPr>
              <a:t>m</a:t>
            </a:r>
            <a:endParaRPr lang="en-US" dirty="0">
              <a:solidFill>
                <a:srgbClr val="FFC000"/>
              </a:solidFill>
            </a:endParaRPr>
          </a:p>
        </p:txBody>
      </p:sp>
      <p:sp>
        <p:nvSpPr>
          <p:cNvPr id="3" name="Content Placeholder 2"/>
          <p:cNvSpPr>
            <a:spLocks noGrp="1"/>
          </p:cNvSpPr>
          <p:nvPr>
            <p:ph idx="1"/>
          </p:nvPr>
        </p:nvSpPr>
        <p:spPr>
          <a:xfrm>
            <a:off x="228600" y="1371600"/>
            <a:ext cx="8610600" cy="5257800"/>
          </a:xfrm>
        </p:spPr>
        <p:txBody>
          <a:bodyPr>
            <a:normAutofit fontScale="25000" lnSpcReduction="20000"/>
          </a:bodyPr>
          <a:lstStyle/>
          <a:p>
            <a:pPr>
              <a:lnSpc>
                <a:spcPct val="210000"/>
              </a:lnSpc>
            </a:pPr>
            <a:r>
              <a:rPr lang="en-US" sz="8000" dirty="0"/>
              <a:t>The situation </a:t>
            </a:r>
            <a:r>
              <a:rPr lang="en-US" sz="8000" b="1" dirty="0"/>
              <a:t>differs considerably</a:t>
            </a:r>
            <a:r>
              <a:rPr lang="en-US" sz="8000" dirty="0"/>
              <a:t> for a </a:t>
            </a:r>
            <a:r>
              <a:rPr lang="en-US" sz="8000" b="1" dirty="0"/>
              <a:t>polymer glass</a:t>
            </a:r>
            <a:r>
              <a:rPr lang="en-US" sz="8000" dirty="0"/>
              <a:t>. In this case, whether </a:t>
            </a:r>
            <a:r>
              <a:rPr lang="en-US" sz="8000" dirty="0" smtClean="0"/>
              <a:t> </a:t>
            </a:r>
            <a:r>
              <a:rPr lang="en-US" sz="8000" dirty="0"/>
              <a:t>follow changes in volume or enthalpy, no sharp transition is observed on heating.</a:t>
            </a:r>
          </a:p>
          <a:p>
            <a:pPr>
              <a:lnSpc>
                <a:spcPct val="210000"/>
              </a:lnSpc>
            </a:pPr>
            <a:r>
              <a:rPr lang="en-US" sz="8000" dirty="0"/>
              <a:t>However, as temperature </a:t>
            </a:r>
            <a:r>
              <a:rPr lang="en-US" sz="8000" b="1" dirty="0"/>
              <a:t>increases,</a:t>
            </a:r>
            <a:r>
              <a:rPr lang="en-US" sz="8000" dirty="0"/>
              <a:t> the material softens over a broad temperature range and gradually changes its physical appearance from solid to "leathery" until at a higher temperature it becomes a viscous liquid.</a:t>
            </a:r>
          </a:p>
          <a:p>
            <a:pPr>
              <a:lnSpc>
                <a:spcPct val="210000"/>
              </a:lnSpc>
            </a:pPr>
            <a:r>
              <a:rPr lang="en-US" sz="8000" dirty="0"/>
              <a:t>This phase transition is considerably different from "melting" as it does not involve a change from ordered solid to disordered liquid.</a:t>
            </a:r>
          </a:p>
          <a:p>
            <a:pPr marL="0" indent="0">
              <a:lnSpc>
                <a:spcPct val="150000"/>
              </a:lnSpc>
              <a:buNone/>
            </a:pP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A0A6AB0F-C641-448F-9F5A-BBC29C3F21F5}" type="slidenum">
              <a:rPr lang="en-US" smtClean="0"/>
              <a:t>16</a:t>
            </a:fld>
            <a:endParaRPr lang="en-US"/>
          </a:p>
        </p:txBody>
      </p:sp>
    </p:spTree>
    <p:extLst>
      <p:ext uri="{BB962C8B-B14F-4D97-AF65-F5344CB8AC3E}">
        <p14:creationId xmlns:p14="http://schemas.microsoft.com/office/powerpoint/2010/main" val="1896000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t>
            </a:r>
            <a:r>
              <a:rPr lang="en-US" dirty="0" err="1" smtClean="0">
                <a:solidFill>
                  <a:srgbClr val="FFC000"/>
                </a:solidFill>
              </a:rPr>
              <a:t>T</a:t>
            </a:r>
            <a:r>
              <a:rPr lang="en-US" baseline="-25000" dirty="0" err="1" smtClean="0">
                <a:solidFill>
                  <a:srgbClr val="FFC000"/>
                </a:solidFill>
              </a:rPr>
              <a:t>g</a:t>
            </a:r>
            <a:r>
              <a:rPr lang="en-US" dirty="0" smtClean="0">
                <a:solidFill>
                  <a:srgbClr val="FFC000"/>
                </a:solidFill>
              </a:rPr>
              <a:t> and T</a:t>
            </a:r>
            <a:r>
              <a:rPr lang="en-US" baseline="-25000" dirty="0" smtClean="0">
                <a:solidFill>
                  <a:srgbClr val="FFC000"/>
                </a:solidFill>
              </a:rPr>
              <a:t>m</a:t>
            </a:r>
            <a:endParaRPr lang="en-US" dirty="0">
              <a:solidFill>
                <a:srgbClr val="FFC000"/>
              </a:solidFill>
            </a:endParaRPr>
          </a:p>
        </p:txBody>
      </p:sp>
      <p:sp>
        <p:nvSpPr>
          <p:cNvPr id="3" name="Content Placeholder 2"/>
          <p:cNvSpPr>
            <a:spLocks noGrp="1"/>
          </p:cNvSpPr>
          <p:nvPr>
            <p:ph idx="1"/>
          </p:nvPr>
        </p:nvSpPr>
        <p:spPr>
          <a:xfrm>
            <a:off x="228600" y="1371600"/>
            <a:ext cx="8610600" cy="5257800"/>
          </a:xfrm>
        </p:spPr>
        <p:txBody>
          <a:bodyPr>
            <a:normAutofit/>
          </a:bodyPr>
          <a:lstStyle/>
          <a:p>
            <a:pPr marL="0" indent="0">
              <a:lnSpc>
                <a:spcPct val="150000"/>
              </a:lnSpc>
              <a:buNone/>
            </a:pPr>
            <a:r>
              <a:rPr lang="en-US" sz="2800" dirty="0" smtClean="0"/>
              <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A0A6AB0F-C641-448F-9F5A-BBC29C3F21F5}" type="slidenum">
              <a:rPr lang="en-US" smtClean="0"/>
              <a:t>17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47800"/>
            <a:ext cx="7696200" cy="4876800"/>
          </a:xfrm>
          <a:prstGeom prst="rect">
            <a:avLst/>
          </a:prstGeom>
        </p:spPr>
      </p:pic>
    </p:spTree>
    <p:extLst>
      <p:ext uri="{BB962C8B-B14F-4D97-AF65-F5344CB8AC3E}">
        <p14:creationId xmlns:p14="http://schemas.microsoft.com/office/powerpoint/2010/main" val="1745542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t>
            </a:r>
            <a:r>
              <a:rPr lang="en-US" dirty="0" err="1" smtClean="0">
                <a:solidFill>
                  <a:srgbClr val="FFC000"/>
                </a:solidFill>
              </a:rPr>
              <a:t>T</a:t>
            </a:r>
            <a:r>
              <a:rPr lang="en-US" baseline="-25000" dirty="0" err="1" smtClean="0">
                <a:solidFill>
                  <a:srgbClr val="FFC000"/>
                </a:solidFill>
              </a:rPr>
              <a:t>g</a:t>
            </a:r>
            <a:r>
              <a:rPr lang="en-US" dirty="0" smtClean="0">
                <a:solidFill>
                  <a:srgbClr val="FFC000"/>
                </a:solidFill>
              </a:rPr>
              <a:t> and T</a:t>
            </a:r>
            <a:r>
              <a:rPr lang="en-US" baseline="-25000" dirty="0" smtClean="0">
                <a:solidFill>
                  <a:srgbClr val="FFC000"/>
                </a:solidFill>
              </a:rPr>
              <a:t>m</a:t>
            </a:r>
            <a:endParaRPr lang="en-US" dirty="0">
              <a:solidFill>
                <a:srgbClr val="FFC000"/>
              </a:solidFill>
            </a:endParaRPr>
          </a:p>
        </p:txBody>
      </p:sp>
      <p:sp>
        <p:nvSpPr>
          <p:cNvPr id="3" name="Content Placeholder 2"/>
          <p:cNvSpPr>
            <a:spLocks noGrp="1"/>
          </p:cNvSpPr>
          <p:nvPr>
            <p:ph idx="1"/>
          </p:nvPr>
        </p:nvSpPr>
        <p:spPr>
          <a:xfrm>
            <a:off x="228600" y="1371600"/>
            <a:ext cx="8610600" cy="5257800"/>
          </a:xfrm>
        </p:spPr>
        <p:txBody>
          <a:bodyPr>
            <a:normAutofit fontScale="77500" lnSpcReduction="20000"/>
          </a:bodyPr>
          <a:lstStyle/>
          <a:p>
            <a:pPr marL="0" indent="0">
              <a:lnSpc>
                <a:spcPct val="210000"/>
              </a:lnSpc>
              <a:buNone/>
            </a:pPr>
            <a:r>
              <a:rPr lang="en-US" sz="2800" dirty="0"/>
              <a:t>There is no discontinuity in the specific volume versus temperature curve shown above in proximity of the transition. The glass transition temperature, </a:t>
            </a:r>
            <a:r>
              <a:rPr lang="en-US" sz="2800" dirty="0" err="1"/>
              <a:t>Tg</a:t>
            </a:r>
            <a:r>
              <a:rPr lang="en-US" sz="2800" dirty="0"/>
              <a:t>, is defined as the point where a change in slope takes place. This is associated with a change in the thermal expansion coefficient from the glass to the liquid state. This type of transition which does not involve any discontinuity in the V-T curve (and similarly in the enthalpy versus T curve) is often called a second order transition.</a:t>
            </a:r>
          </a:p>
        </p:txBody>
      </p:sp>
      <p:sp>
        <p:nvSpPr>
          <p:cNvPr id="4" name="Slide Number Placeholder 3"/>
          <p:cNvSpPr>
            <a:spLocks noGrp="1"/>
          </p:cNvSpPr>
          <p:nvPr>
            <p:ph type="sldNum" sz="quarter" idx="12"/>
          </p:nvPr>
        </p:nvSpPr>
        <p:spPr/>
        <p:txBody>
          <a:bodyPr/>
          <a:lstStyle/>
          <a:p>
            <a:fld id="{A0A6AB0F-C641-448F-9F5A-BBC29C3F21F5}" type="slidenum">
              <a:rPr lang="en-US" smtClean="0"/>
              <a:t>18</a:t>
            </a:fld>
            <a:endParaRPr lang="en-US"/>
          </a:p>
        </p:txBody>
      </p:sp>
    </p:spTree>
    <p:extLst>
      <p:ext uri="{BB962C8B-B14F-4D97-AF65-F5344CB8AC3E}">
        <p14:creationId xmlns:p14="http://schemas.microsoft.com/office/powerpoint/2010/main" val="544918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t>
            </a:r>
            <a:r>
              <a:rPr lang="en-US" dirty="0" err="1" smtClean="0">
                <a:solidFill>
                  <a:srgbClr val="FFC000"/>
                </a:solidFill>
              </a:rPr>
              <a:t>T</a:t>
            </a:r>
            <a:r>
              <a:rPr lang="en-US" baseline="-25000" dirty="0" err="1" smtClean="0">
                <a:solidFill>
                  <a:srgbClr val="FFC000"/>
                </a:solidFill>
              </a:rPr>
              <a:t>g</a:t>
            </a:r>
            <a:r>
              <a:rPr lang="en-US" dirty="0" smtClean="0">
                <a:solidFill>
                  <a:srgbClr val="FFC000"/>
                </a:solidFill>
              </a:rPr>
              <a:t> and T</a:t>
            </a:r>
            <a:r>
              <a:rPr lang="en-US" baseline="-25000" dirty="0" smtClean="0">
                <a:solidFill>
                  <a:srgbClr val="FFC000"/>
                </a:solidFill>
              </a:rPr>
              <a:t>m</a:t>
            </a:r>
            <a:endParaRPr lang="en-US" dirty="0">
              <a:solidFill>
                <a:srgbClr val="FFC000"/>
              </a:solidFill>
            </a:endParaRPr>
          </a:p>
        </p:txBody>
      </p:sp>
      <p:sp>
        <p:nvSpPr>
          <p:cNvPr id="3" name="Content Placeholder 2"/>
          <p:cNvSpPr>
            <a:spLocks noGrp="1"/>
          </p:cNvSpPr>
          <p:nvPr>
            <p:ph idx="1"/>
          </p:nvPr>
        </p:nvSpPr>
        <p:spPr>
          <a:xfrm>
            <a:off x="228600" y="1371600"/>
            <a:ext cx="8610600" cy="5257800"/>
          </a:xfrm>
        </p:spPr>
        <p:txBody>
          <a:bodyPr>
            <a:noAutofit/>
          </a:bodyPr>
          <a:lstStyle/>
          <a:p>
            <a:pPr marL="0" indent="0">
              <a:lnSpc>
                <a:spcPct val="150000"/>
              </a:lnSpc>
              <a:buNone/>
            </a:pPr>
            <a:r>
              <a:rPr lang="en-US" sz="2000" dirty="0"/>
              <a:t>The curve reported above is typical of glassy polymers such as </a:t>
            </a:r>
            <a:r>
              <a:rPr lang="en-US" sz="2000" dirty="0" err="1"/>
              <a:t>atactic</a:t>
            </a:r>
            <a:r>
              <a:rPr lang="en-US" sz="2000" dirty="0"/>
              <a:t> polystyrene, </a:t>
            </a:r>
            <a:r>
              <a:rPr lang="en-US" sz="2000" dirty="0" err="1"/>
              <a:t>atactic</a:t>
            </a:r>
            <a:r>
              <a:rPr lang="en-US" sz="2000" dirty="0"/>
              <a:t> polypropylene, poly(methyl methacrylate) and others that are unable to crystallize. Polymers with regular structures e.g. isotactic polypropylene and polyethylene form crystalline phases but the degree of </a:t>
            </a:r>
            <a:r>
              <a:rPr lang="en-US" sz="2000" dirty="0" err="1"/>
              <a:t>crystallinity</a:t>
            </a:r>
            <a:r>
              <a:rPr lang="en-US" sz="2000" dirty="0"/>
              <a:t> is generally less than 100%. As we mentioned earlier, crystalline order coexists with disordered amorphous regions and we therefore expect to observe two distinct transitions in the specific volume versus temperature curve</a:t>
            </a:r>
            <a:r>
              <a:rPr lang="en-US" sz="2000" dirty="0" smtClean="0"/>
              <a:t>:</a:t>
            </a:r>
          </a:p>
          <a:p>
            <a:pPr marL="0" indent="0">
              <a:lnSpc>
                <a:spcPct val="150000"/>
              </a:lnSpc>
              <a:buNone/>
            </a:pPr>
            <a:r>
              <a:rPr lang="en-US" sz="2000" dirty="0" smtClean="0"/>
              <a:t> </a:t>
            </a:r>
            <a:r>
              <a:rPr lang="en-US" sz="2000" dirty="0"/>
              <a:t>(a) </a:t>
            </a:r>
            <a:r>
              <a:rPr lang="en-US" sz="2000" b="1" dirty="0"/>
              <a:t>glass</a:t>
            </a:r>
            <a:r>
              <a:rPr lang="en-US" sz="2000" dirty="0"/>
              <a:t> transition associated with the amorphous regions </a:t>
            </a:r>
            <a:r>
              <a:rPr lang="en-US" sz="2000" dirty="0" smtClean="0"/>
              <a:t>and</a:t>
            </a:r>
          </a:p>
          <a:p>
            <a:pPr marL="0" indent="0">
              <a:lnSpc>
                <a:spcPct val="150000"/>
              </a:lnSpc>
              <a:buNone/>
            </a:pPr>
            <a:r>
              <a:rPr lang="en-US" sz="2000" dirty="0" smtClean="0"/>
              <a:t> </a:t>
            </a:r>
            <a:r>
              <a:rPr lang="en-US" sz="2000" dirty="0"/>
              <a:t>(b) </a:t>
            </a:r>
            <a:r>
              <a:rPr lang="en-US" sz="2000" b="1" dirty="0"/>
              <a:t>melting temperature</a:t>
            </a:r>
            <a:r>
              <a:rPr lang="en-US" sz="2000" dirty="0"/>
              <a:t> involving the transition from ordered to disordered liquid phase.</a:t>
            </a:r>
          </a:p>
        </p:txBody>
      </p:sp>
      <p:sp>
        <p:nvSpPr>
          <p:cNvPr id="4" name="Slide Number Placeholder 3"/>
          <p:cNvSpPr>
            <a:spLocks noGrp="1"/>
          </p:cNvSpPr>
          <p:nvPr>
            <p:ph type="sldNum" sz="quarter" idx="12"/>
          </p:nvPr>
        </p:nvSpPr>
        <p:spPr/>
        <p:txBody>
          <a:bodyPr/>
          <a:lstStyle/>
          <a:p>
            <a:fld id="{A0A6AB0F-C641-448F-9F5A-BBC29C3F21F5}" type="slidenum">
              <a:rPr lang="en-US" smtClean="0"/>
              <a:t>19</a:t>
            </a:fld>
            <a:endParaRPr lang="en-US"/>
          </a:p>
        </p:txBody>
      </p:sp>
    </p:spTree>
    <p:extLst>
      <p:ext uri="{BB962C8B-B14F-4D97-AF65-F5344CB8AC3E}">
        <p14:creationId xmlns:p14="http://schemas.microsoft.com/office/powerpoint/2010/main" val="330875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05800" cy="6172200"/>
          </a:xfrm>
        </p:spPr>
        <p:txBody>
          <a:bodyPr>
            <a:normAutofit fontScale="92500" lnSpcReduction="20000"/>
          </a:bodyPr>
          <a:lstStyle/>
          <a:p>
            <a:pPr algn="l">
              <a:lnSpc>
                <a:spcPct val="200000"/>
              </a:lnSpc>
            </a:pPr>
            <a:r>
              <a:rPr lang="en-US" sz="2600" dirty="0" smtClean="0">
                <a:solidFill>
                  <a:schemeClr val="tx1"/>
                </a:solidFill>
              </a:rPr>
              <a:t>These </a:t>
            </a:r>
            <a:r>
              <a:rPr lang="en-US" sz="2600" dirty="0">
                <a:solidFill>
                  <a:schemeClr val="tx1"/>
                </a:solidFill>
              </a:rPr>
              <a:t>two parameters,</a:t>
            </a:r>
            <a:r>
              <a:rPr lang="en-US" sz="2600" dirty="0">
                <a:solidFill>
                  <a:srgbClr val="FF0000"/>
                </a:solidFill>
              </a:rPr>
              <a:t> </a:t>
            </a:r>
            <a:r>
              <a:rPr lang="en-US" sz="2600" dirty="0" err="1">
                <a:solidFill>
                  <a:srgbClr val="FF0000"/>
                </a:solidFill>
              </a:rPr>
              <a:t>T</a:t>
            </a:r>
            <a:r>
              <a:rPr lang="en-US" sz="2600" baseline="-25000" dirty="0" err="1">
                <a:solidFill>
                  <a:srgbClr val="FF0000"/>
                </a:solidFill>
              </a:rPr>
              <a:t>g</a:t>
            </a:r>
            <a:r>
              <a:rPr lang="en-US" sz="2600" dirty="0">
                <a:solidFill>
                  <a:schemeClr val="tx1"/>
                </a:solidFill>
              </a:rPr>
              <a:t> and </a:t>
            </a:r>
            <a:r>
              <a:rPr lang="en-US" sz="2600" dirty="0">
                <a:solidFill>
                  <a:srgbClr val="FF0000"/>
                </a:solidFill>
              </a:rPr>
              <a:t>T</a:t>
            </a:r>
            <a:r>
              <a:rPr lang="en-US" sz="2600" baseline="-25000" dirty="0">
                <a:solidFill>
                  <a:srgbClr val="FF0000"/>
                </a:solidFill>
              </a:rPr>
              <a:t>m</a:t>
            </a:r>
            <a:r>
              <a:rPr lang="en-US" sz="2600" dirty="0">
                <a:solidFill>
                  <a:schemeClr val="tx1"/>
                </a:solidFill>
              </a:rPr>
              <a:t> determine </a:t>
            </a:r>
            <a:r>
              <a:rPr lang="en-US" sz="2600" b="1" dirty="0">
                <a:solidFill>
                  <a:schemeClr val="tx1"/>
                </a:solidFill>
              </a:rPr>
              <a:t>melt processing temperatures </a:t>
            </a:r>
            <a:r>
              <a:rPr lang="en-US" sz="2600" dirty="0">
                <a:solidFill>
                  <a:schemeClr val="tx1"/>
                </a:solidFill>
              </a:rPr>
              <a:t>for amorphous and </a:t>
            </a:r>
            <a:r>
              <a:rPr lang="en-US" sz="2600" dirty="0" err="1">
                <a:solidFill>
                  <a:schemeClr val="tx1"/>
                </a:solidFill>
              </a:rPr>
              <a:t>semicrystalline</a:t>
            </a:r>
            <a:r>
              <a:rPr lang="en-US" sz="2600" dirty="0">
                <a:solidFill>
                  <a:schemeClr val="tx1"/>
                </a:solidFill>
              </a:rPr>
              <a:t> polymers, respectively.</a:t>
            </a:r>
          </a:p>
          <a:p>
            <a:pPr algn="l">
              <a:lnSpc>
                <a:spcPct val="200000"/>
              </a:lnSpc>
            </a:pPr>
            <a:r>
              <a:rPr lang="en-US" sz="2600" dirty="0">
                <a:solidFill>
                  <a:schemeClr val="tx1"/>
                </a:solidFill>
              </a:rPr>
              <a:t>   </a:t>
            </a:r>
            <a:r>
              <a:rPr lang="en-US" sz="2600" dirty="0" smtClean="0">
                <a:solidFill>
                  <a:schemeClr val="tx1"/>
                </a:solidFill>
              </a:rPr>
              <a:t>One </a:t>
            </a:r>
            <a:r>
              <a:rPr lang="en-US" sz="2600" dirty="0">
                <a:solidFill>
                  <a:schemeClr val="tx1"/>
                </a:solidFill>
              </a:rPr>
              <a:t>of the main </a:t>
            </a:r>
            <a:r>
              <a:rPr lang="en-US" sz="2600" b="1" dirty="0">
                <a:solidFill>
                  <a:schemeClr val="tx1"/>
                </a:solidFill>
              </a:rPr>
              <a:t>advantages</a:t>
            </a:r>
            <a:r>
              <a:rPr lang="en-US" sz="2600" dirty="0">
                <a:solidFill>
                  <a:schemeClr val="tx1"/>
                </a:solidFill>
              </a:rPr>
              <a:t> of </a:t>
            </a:r>
            <a:r>
              <a:rPr lang="en-US" sz="2600" b="1" dirty="0">
                <a:solidFill>
                  <a:schemeClr val="tx1"/>
                </a:solidFill>
              </a:rPr>
              <a:t>polymers</a:t>
            </a:r>
            <a:r>
              <a:rPr lang="en-US" sz="2600" dirty="0">
                <a:solidFill>
                  <a:schemeClr val="tx1"/>
                </a:solidFill>
              </a:rPr>
              <a:t> is that they can be </a:t>
            </a:r>
            <a:r>
              <a:rPr lang="en-US" sz="2600" b="1" dirty="0">
                <a:solidFill>
                  <a:schemeClr val="tx1"/>
                </a:solidFill>
              </a:rPr>
              <a:t>easily manufactured in a variety of shapes</a:t>
            </a:r>
            <a:r>
              <a:rPr lang="en-US" sz="2600" dirty="0">
                <a:solidFill>
                  <a:schemeClr val="tx1"/>
                </a:solidFill>
              </a:rPr>
              <a:t>. </a:t>
            </a:r>
          </a:p>
          <a:p>
            <a:pPr algn="l">
              <a:lnSpc>
                <a:spcPct val="200000"/>
              </a:lnSpc>
            </a:pPr>
            <a:r>
              <a:rPr lang="en-US" sz="2600" dirty="0">
                <a:solidFill>
                  <a:schemeClr val="tx1"/>
                </a:solidFill>
              </a:rPr>
              <a:t>This is because the transition from the solid to the "liquid" state (for polymers we will see that it is more appropriate to talk about "viscous liquid" state) occurs at relatively low temperatures, thus , </a:t>
            </a:r>
            <a:r>
              <a:rPr lang="en-US" sz="2600" dirty="0" smtClean="0">
                <a:solidFill>
                  <a:schemeClr val="tx1"/>
                </a:solidFill>
              </a:rPr>
              <a:t>favoring </a:t>
            </a:r>
            <a:r>
              <a:rPr lang="en-US" sz="2600" dirty="0" err="1">
                <a:solidFill>
                  <a:schemeClr val="tx1"/>
                </a:solidFill>
              </a:rPr>
              <a:t>processability</a:t>
            </a:r>
            <a:r>
              <a:rPr lang="en-US" sz="2600" dirty="0">
                <a:solidFill>
                  <a:schemeClr val="tx1"/>
                </a:solidFill>
              </a:rPr>
              <a:t> of these materials in the melt</a:t>
            </a:r>
          </a:p>
          <a:p>
            <a:pPr algn="l"/>
            <a:endParaRPr lang="en-US" sz="2400" dirty="0" smtClean="0"/>
          </a:p>
          <a:p>
            <a:pPr algn="l"/>
            <a:endParaRPr lang="en-US" sz="2400" dirty="0"/>
          </a:p>
        </p:txBody>
      </p:sp>
      <p:sp>
        <p:nvSpPr>
          <p:cNvPr id="5" name="Slide Number Placeholder 4"/>
          <p:cNvSpPr>
            <a:spLocks noGrp="1"/>
          </p:cNvSpPr>
          <p:nvPr>
            <p:ph type="sldNum" sz="quarter" idx="12"/>
          </p:nvPr>
        </p:nvSpPr>
        <p:spPr/>
        <p:txBody>
          <a:bodyPr/>
          <a:lstStyle/>
          <a:p>
            <a:fld id="{A0A6AB0F-C641-448F-9F5A-BBC29C3F21F5}" type="slidenum">
              <a:rPr lang="en-US" smtClean="0"/>
              <a:t>2</a:t>
            </a:fld>
            <a:endParaRPr lang="en-US"/>
          </a:p>
        </p:txBody>
      </p:sp>
    </p:spTree>
    <p:extLst>
      <p:ext uri="{BB962C8B-B14F-4D97-AF65-F5344CB8AC3E}">
        <p14:creationId xmlns:p14="http://schemas.microsoft.com/office/powerpoint/2010/main" val="4261864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t>
            </a:r>
            <a:r>
              <a:rPr lang="en-US" dirty="0" err="1" smtClean="0">
                <a:solidFill>
                  <a:srgbClr val="FFC000"/>
                </a:solidFill>
              </a:rPr>
              <a:t>T</a:t>
            </a:r>
            <a:r>
              <a:rPr lang="en-US" baseline="-25000" dirty="0" err="1" smtClean="0">
                <a:solidFill>
                  <a:srgbClr val="FFC000"/>
                </a:solidFill>
              </a:rPr>
              <a:t>g</a:t>
            </a:r>
            <a:r>
              <a:rPr lang="en-US" dirty="0" smtClean="0">
                <a:solidFill>
                  <a:srgbClr val="FFC000"/>
                </a:solidFill>
              </a:rPr>
              <a:t> and T</a:t>
            </a:r>
            <a:r>
              <a:rPr lang="en-US" baseline="-25000" dirty="0" smtClean="0">
                <a:solidFill>
                  <a:srgbClr val="FFC000"/>
                </a:solidFill>
              </a:rPr>
              <a:t>m</a:t>
            </a:r>
            <a:endParaRPr lang="en-US" dirty="0">
              <a:solidFill>
                <a:srgbClr val="FFC00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76400"/>
            <a:ext cx="7162800" cy="4800600"/>
          </a:xfrm>
        </p:spPr>
      </p:pic>
      <p:sp>
        <p:nvSpPr>
          <p:cNvPr id="4" name="Slide Number Placeholder 3"/>
          <p:cNvSpPr>
            <a:spLocks noGrp="1"/>
          </p:cNvSpPr>
          <p:nvPr>
            <p:ph type="sldNum" sz="quarter" idx="12"/>
          </p:nvPr>
        </p:nvSpPr>
        <p:spPr/>
        <p:txBody>
          <a:bodyPr/>
          <a:lstStyle/>
          <a:p>
            <a:fld id="{A0A6AB0F-C641-448F-9F5A-BBC29C3F21F5}" type="slidenum">
              <a:rPr lang="en-US" smtClean="0"/>
              <a:t>20</a:t>
            </a:fld>
            <a:endParaRPr lang="en-US"/>
          </a:p>
        </p:txBody>
      </p:sp>
    </p:spTree>
    <p:extLst>
      <p:ext uri="{BB962C8B-B14F-4D97-AF65-F5344CB8AC3E}">
        <p14:creationId xmlns:p14="http://schemas.microsoft.com/office/powerpoint/2010/main" val="280658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t>
            </a:r>
            <a:r>
              <a:rPr lang="en-US" dirty="0" err="1" smtClean="0">
                <a:solidFill>
                  <a:srgbClr val="FFC000"/>
                </a:solidFill>
              </a:rPr>
              <a:t>T</a:t>
            </a:r>
            <a:r>
              <a:rPr lang="en-US" baseline="-25000" dirty="0" err="1" smtClean="0">
                <a:solidFill>
                  <a:srgbClr val="FFC000"/>
                </a:solidFill>
              </a:rPr>
              <a:t>g</a:t>
            </a:r>
            <a:r>
              <a:rPr lang="en-US" dirty="0" smtClean="0">
                <a:solidFill>
                  <a:srgbClr val="FFC000"/>
                </a:solidFill>
              </a:rPr>
              <a:t> and T</a:t>
            </a:r>
            <a:r>
              <a:rPr lang="en-US" baseline="-25000" dirty="0" smtClean="0">
                <a:solidFill>
                  <a:srgbClr val="FFC000"/>
                </a:solidFill>
              </a:rPr>
              <a:t>m</a:t>
            </a:r>
            <a:endParaRPr lang="en-US" dirty="0">
              <a:solidFill>
                <a:srgbClr val="FFC000"/>
              </a:solidFill>
            </a:endParaRPr>
          </a:p>
        </p:txBody>
      </p:sp>
      <p:sp>
        <p:nvSpPr>
          <p:cNvPr id="3" name="Content Placeholder 2"/>
          <p:cNvSpPr>
            <a:spLocks noGrp="1"/>
          </p:cNvSpPr>
          <p:nvPr>
            <p:ph idx="1"/>
          </p:nvPr>
        </p:nvSpPr>
        <p:spPr>
          <a:xfrm>
            <a:off x="228600" y="1371600"/>
            <a:ext cx="8610600" cy="5257800"/>
          </a:xfrm>
        </p:spPr>
        <p:txBody>
          <a:bodyPr>
            <a:noAutofit/>
          </a:bodyPr>
          <a:lstStyle/>
          <a:p>
            <a:pPr>
              <a:lnSpc>
                <a:spcPct val="150000"/>
              </a:lnSpc>
            </a:pPr>
            <a:r>
              <a:rPr lang="en-US" sz="2400" dirty="0"/>
              <a:t>The transition from the </a:t>
            </a:r>
            <a:r>
              <a:rPr lang="en-US" sz="2400" b="1" dirty="0"/>
              <a:t>crystalline</a:t>
            </a:r>
            <a:r>
              <a:rPr lang="en-US" sz="2400" dirty="0"/>
              <a:t> to the </a:t>
            </a:r>
            <a:r>
              <a:rPr lang="en-US" sz="2400" b="1" dirty="0"/>
              <a:t>liquid state</a:t>
            </a:r>
            <a:r>
              <a:rPr lang="en-US" sz="2400" dirty="0"/>
              <a:t> is not sharp as we have shown earlier for small molecules. This is because, for polymers that are </a:t>
            </a:r>
            <a:r>
              <a:rPr lang="en-US" sz="2400" b="1" dirty="0"/>
              <a:t>able to crystallize</a:t>
            </a:r>
            <a:r>
              <a:rPr lang="en-US" sz="2400" dirty="0"/>
              <a:t>, there is always a distribution of size and degree of </a:t>
            </a:r>
            <a:r>
              <a:rPr lang="en-US" sz="2400" dirty="0" smtClean="0"/>
              <a:t>perfection(</a:t>
            </a:r>
            <a:r>
              <a:rPr lang="ar-IQ" sz="2400" dirty="0"/>
              <a:t> </a:t>
            </a:r>
            <a:r>
              <a:rPr lang="ar-IQ" sz="2400" dirty="0" smtClean="0"/>
              <a:t>(</a:t>
            </a:r>
            <a:r>
              <a:rPr lang="ar-IQ" sz="2400" dirty="0" smtClean="0"/>
              <a:t>حد الكمال</a:t>
            </a:r>
            <a:r>
              <a:rPr lang="en-US" sz="2400" dirty="0" smtClean="0"/>
              <a:t> </a:t>
            </a:r>
            <a:r>
              <a:rPr lang="en-US" sz="2400" dirty="0"/>
              <a:t>of crystals. So melting for polymers occurs over a </a:t>
            </a:r>
            <a:r>
              <a:rPr lang="en-US" sz="2400" b="1" dirty="0"/>
              <a:t>broad temperature range</a:t>
            </a:r>
            <a:r>
              <a:rPr lang="en-US" sz="2400" dirty="0"/>
              <a:t>, depending on various factors such as molar mass, molar mass distribution and degree of branching. Since the transition is not sharp, it is more appropriate for polymers to talk about melting range instead of melting temperature.</a:t>
            </a:r>
          </a:p>
          <a:p>
            <a:r>
              <a:rPr lang="en-US" sz="2000" dirty="0" smtClean="0"/>
              <a:t/>
            </a:r>
            <a:br>
              <a:rPr lang="en-US" sz="2000" dirty="0" smtClean="0"/>
            </a:br>
            <a:endParaRPr lang="en-US" sz="2000" dirty="0"/>
          </a:p>
        </p:txBody>
      </p:sp>
      <p:sp>
        <p:nvSpPr>
          <p:cNvPr id="4" name="Slide Number Placeholder 3"/>
          <p:cNvSpPr>
            <a:spLocks noGrp="1"/>
          </p:cNvSpPr>
          <p:nvPr>
            <p:ph type="sldNum" sz="quarter" idx="12"/>
          </p:nvPr>
        </p:nvSpPr>
        <p:spPr/>
        <p:txBody>
          <a:bodyPr/>
          <a:lstStyle/>
          <a:p>
            <a:fld id="{A0A6AB0F-C641-448F-9F5A-BBC29C3F21F5}" type="slidenum">
              <a:rPr lang="en-US" smtClean="0"/>
              <a:t>21</a:t>
            </a:fld>
            <a:endParaRPr lang="en-US"/>
          </a:p>
        </p:txBody>
      </p:sp>
    </p:spTree>
    <p:extLst>
      <p:ext uri="{BB962C8B-B14F-4D97-AF65-F5344CB8AC3E}">
        <p14:creationId xmlns:p14="http://schemas.microsoft.com/office/powerpoint/2010/main" val="2865409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Differential </a:t>
            </a:r>
            <a:r>
              <a:rPr lang="en-US" sz="3200" dirty="0" smtClean="0"/>
              <a:t>Scanning </a:t>
            </a:r>
            <a:r>
              <a:rPr lang="en-US" sz="3200" dirty="0" err="1" smtClean="0"/>
              <a:t>Calorimetry</a:t>
            </a:r>
            <a:r>
              <a:rPr lang="en-US" sz="3200" dirty="0" smtClean="0"/>
              <a:t> Instrument for measuring </a:t>
            </a:r>
            <a:r>
              <a:rPr lang="en-US" sz="3200" dirty="0"/>
              <a:t> </a:t>
            </a:r>
            <a:r>
              <a:rPr lang="en-US" sz="3200" dirty="0" smtClean="0"/>
              <a:t>  </a:t>
            </a:r>
            <a:r>
              <a:rPr lang="en-US" sz="3200" dirty="0" err="1" smtClean="0">
                <a:solidFill>
                  <a:srgbClr val="FFC000"/>
                </a:solidFill>
              </a:rPr>
              <a:t>T</a:t>
            </a:r>
            <a:r>
              <a:rPr lang="en-US" sz="3200" baseline="-25000" dirty="0" err="1" smtClean="0">
                <a:solidFill>
                  <a:srgbClr val="FFC000"/>
                </a:solidFill>
              </a:rPr>
              <a:t>g</a:t>
            </a:r>
            <a:r>
              <a:rPr lang="en-US" sz="3200" dirty="0" smtClean="0">
                <a:solidFill>
                  <a:srgbClr val="FFC000"/>
                </a:solidFill>
              </a:rPr>
              <a:t> and T</a:t>
            </a:r>
            <a:r>
              <a:rPr lang="en-US" sz="3200" baseline="-25000" dirty="0" smtClean="0">
                <a:solidFill>
                  <a:srgbClr val="FFC000"/>
                </a:solidFill>
              </a:rPr>
              <a:t>m</a:t>
            </a:r>
            <a:endParaRPr lang="en-US" sz="3200" dirty="0">
              <a:solidFill>
                <a:srgbClr val="FFC000"/>
              </a:solidFill>
            </a:endParaRPr>
          </a:p>
        </p:txBody>
      </p:sp>
      <p:sp>
        <p:nvSpPr>
          <p:cNvPr id="3" name="Content Placeholder 2"/>
          <p:cNvSpPr>
            <a:spLocks noGrp="1"/>
          </p:cNvSpPr>
          <p:nvPr>
            <p:ph idx="1"/>
          </p:nvPr>
        </p:nvSpPr>
        <p:spPr>
          <a:xfrm>
            <a:off x="228600" y="1371600"/>
            <a:ext cx="8610600" cy="5257800"/>
          </a:xfrm>
        </p:spPr>
        <p:txBody>
          <a:bodyPr>
            <a:noAutofit/>
          </a:bodyPr>
          <a:lstStyle/>
          <a:p>
            <a:pPr marL="0" indent="0">
              <a:buNone/>
            </a:pPr>
            <a:r>
              <a:rPr lang="en-US" sz="2000" dirty="0" smtClean="0"/>
              <a:t/>
            </a:r>
            <a:br>
              <a:rPr lang="en-US" sz="2000" dirty="0" smtClean="0"/>
            </a:br>
            <a:endParaRPr lang="en-US" sz="2000" dirty="0"/>
          </a:p>
        </p:txBody>
      </p:sp>
      <p:sp>
        <p:nvSpPr>
          <p:cNvPr id="4" name="Slide Number Placeholder 3"/>
          <p:cNvSpPr>
            <a:spLocks noGrp="1"/>
          </p:cNvSpPr>
          <p:nvPr>
            <p:ph type="sldNum" sz="quarter" idx="12"/>
          </p:nvPr>
        </p:nvSpPr>
        <p:spPr/>
        <p:txBody>
          <a:bodyPr/>
          <a:lstStyle/>
          <a:p>
            <a:fld id="{A0A6AB0F-C641-448F-9F5A-BBC29C3F21F5}" type="slidenum">
              <a:rPr lang="en-US" smtClean="0"/>
              <a:t>22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000249"/>
            <a:ext cx="7848600" cy="4476751"/>
          </a:xfrm>
          <a:prstGeom prst="rect">
            <a:avLst/>
          </a:prstGeom>
        </p:spPr>
      </p:pic>
    </p:spTree>
    <p:extLst>
      <p:ext uri="{BB962C8B-B14F-4D97-AF65-F5344CB8AC3E}">
        <p14:creationId xmlns:p14="http://schemas.microsoft.com/office/powerpoint/2010/main" val="790665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Differential </a:t>
            </a:r>
            <a:r>
              <a:rPr lang="en-US" sz="3200" dirty="0" smtClean="0"/>
              <a:t>Scanning </a:t>
            </a:r>
            <a:r>
              <a:rPr lang="en-US" sz="3200" dirty="0" err="1" smtClean="0"/>
              <a:t>Calorimetry</a:t>
            </a:r>
            <a:r>
              <a:rPr lang="en-US" sz="3200" dirty="0" smtClean="0"/>
              <a:t> Instrument for measuring </a:t>
            </a:r>
            <a:r>
              <a:rPr lang="en-US" sz="3200" dirty="0"/>
              <a:t> </a:t>
            </a:r>
            <a:r>
              <a:rPr lang="en-US" sz="3200" dirty="0" smtClean="0"/>
              <a:t>  </a:t>
            </a:r>
            <a:r>
              <a:rPr lang="en-US" sz="3200" dirty="0" err="1" smtClean="0">
                <a:solidFill>
                  <a:srgbClr val="FFC000"/>
                </a:solidFill>
              </a:rPr>
              <a:t>T</a:t>
            </a:r>
            <a:r>
              <a:rPr lang="en-US" sz="3200" baseline="-25000" dirty="0" err="1" smtClean="0">
                <a:solidFill>
                  <a:srgbClr val="FFC000"/>
                </a:solidFill>
              </a:rPr>
              <a:t>g</a:t>
            </a:r>
            <a:r>
              <a:rPr lang="en-US" sz="3200" dirty="0" smtClean="0">
                <a:solidFill>
                  <a:srgbClr val="FFC000"/>
                </a:solidFill>
              </a:rPr>
              <a:t> and T</a:t>
            </a:r>
            <a:r>
              <a:rPr lang="en-US" sz="3200" baseline="-25000" dirty="0" smtClean="0">
                <a:solidFill>
                  <a:srgbClr val="FFC000"/>
                </a:solidFill>
              </a:rPr>
              <a:t>m</a:t>
            </a:r>
            <a:endParaRPr lang="en-US" sz="3200" dirty="0">
              <a:solidFill>
                <a:srgbClr val="FFC000"/>
              </a:solidFill>
            </a:endParaRPr>
          </a:p>
        </p:txBody>
      </p:sp>
      <p:sp>
        <p:nvSpPr>
          <p:cNvPr id="3" name="Content Placeholder 2"/>
          <p:cNvSpPr>
            <a:spLocks noGrp="1"/>
          </p:cNvSpPr>
          <p:nvPr>
            <p:ph idx="1"/>
          </p:nvPr>
        </p:nvSpPr>
        <p:spPr>
          <a:xfrm>
            <a:off x="228600" y="1371600"/>
            <a:ext cx="8610600" cy="5486400"/>
          </a:xfrm>
        </p:spPr>
        <p:txBody>
          <a:bodyPr>
            <a:noAutofit/>
          </a:bodyPr>
          <a:lstStyle/>
          <a:p>
            <a:pPr marL="0" indent="0">
              <a:lnSpc>
                <a:spcPct val="200000"/>
              </a:lnSpc>
              <a:buNone/>
            </a:pPr>
            <a:r>
              <a:rPr lang="en-US" sz="2000" dirty="0" smtClean="0"/>
              <a:t>Differential </a:t>
            </a:r>
            <a:r>
              <a:rPr lang="en-US" sz="2000" dirty="0"/>
              <a:t>scanning </a:t>
            </a:r>
            <a:r>
              <a:rPr lang="en-US" sz="2000" dirty="0" err="1"/>
              <a:t>calorimetry</a:t>
            </a:r>
            <a:r>
              <a:rPr lang="en-US" sz="2000" dirty="0"/>
              <a:t> (DSC) has become the preferred method used for determining </a:t>
            </a:r>
            <a:r>
              <a:rPr lang="en-US" sz="2000" dirty="0" err="1">
                <a:solidFill>
                  <a:srgbClr val="FF0000"/>
                </a:solidFill>
              </a:rPr>
              <a:t>T</a:t>
            </a:r>
            <a:r>
              <a:rPr lang="en-US" sz="2000" baseline="-25000" dirty="0" err="1">
                <a:solidFill>
                  <a:srgbClr val="FF0000"/>
                </a:solidFill>
              </a:rPr>
              <a:t>g</a:t>
            </a:r>
            <a:r>
              <a:rPr lang="en-US" sz="2000" dirty="0">
                <a:solidFill>
                  <a:srgbClr val="FF0000"/>
                </a:solidFill>
              </a:rPr>
              <a:t> and T</a:t>
            </a:r>
            <a:r>
              <a:rPr lang="en-US" sz="2000" baseline="-25000" dirty="0">
                <a:solidFill>
                  <a:srgbClr val="FF0000"/>
                </a:solidFill>
              </a:rPr>
              <a:t>m</a:t>
            </a:r>
            <a:r>
              <a:rPr lang="en-US" sz="2000" dirty="0"/>
              <a:t>. A schematic diagram with the main components of a DSC apparatus is shown above. It consists of two compartments containing the sample (in an aluminum pan) and a reference (an empty aluminum pan). Sample and reference are heated at a constant rate (usually 10 to 20 C/min) and this is kept constant throughout the experiment. The difference in the amount of heat that is required to keep sample and reference at the same temperature is measured. This is a measure of the heat capacity, </a:t>
            </a:r>
            <a:r>
              <a:rPr lang="en-US" sz="2000" dirty="0" err="1"/>
              <a:t>c</a:t>
            </a:r>
            <a:r>
              <a:rPr lang="en-US" sz="2000" baseline="-25000" dirty="0" err="1"/>
              <a:t>p</a:t>
            </a:r>
            <a:r>
              <a:rPr lang="en-US" sz="2000" dirty="0"/>
              <a:t> : </a:t>
            </a:r>
            <a:r>
              <a:rPr lang="en-US" sz="2000" dirty="0" err="1"/>
              <a:t>c</a:t>
            </a:r>
            <a:r>
              <a:rPr lang="en-US" sz="2000" baseline="-25000" dirty="0" err="1"/>
              <a:t>p</a:t>
            </a:r>
            <a:r>
              <a:rPr lang="en-US" sz="2000" dirty="0"/>
              <a:t> = Q / ΔT, where Q is the amount of heat and ΔT is the corresponding temperature change.</a:t>
            </a:r>
          </a:p>
        </p:txBody>
      </p:sp>
      <p:sp>
        <p:nvSpPr>
          <p:cNvPr id="4" name="Slide Number Placeholder 3"/>
          <p:cNvSpPr>
            <a:spLocks noGrp="1"/>
          </p:cNvSpPr>
          <p:nvPr>
            <p:ph type="sldNum" sz="quarter" idx="12"/>
          </p:nvPr>
        </p:nvSpPr>
        <p:spPr/>
        <p:txBody>
          <a:bodyPr/>
          <a:lstStyle/>
          <a:p>
            <a:fld id="{A0A6AB0F-C641-448F-9F5A-BBC29C3F21F5}" type="slidenum">
              <a:rPr lang="en-US" smtClean="0"/>
              <a:t>23</a:t>
            </a:fld>
            <a:endParaRPr lang="en-US"/>
          </a:p>
        </p:txBody>
      </p:sp>
    </p:spTree>
    <p:extLst>
      <p:ext uri="{BB962C8B-B14F-4D97-AF65-F5344CB8AC3E}">
        <p14:creationId xmlns:p14="http://schemas.microsoft.com/office/powerpoint/2010/main" val="2065064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Differential </a:t>
            </a:r>
            <a:r>
              <a:rPr lang="en-US" sz="3200" dirty="0" smtClean="0"/>
              <a:t>Scanning </a:t>
            </a:r>
            <a:r>
              <a:rPr lang="en-US" sz="3200" dirty="0" err="1" smtClean="0"/>
              <a:t>Calorimetry</a:t>
            </a:r>
            <a:r>
              <a:rPr lang="en-US" sz="3200" dirty="0" smtClean="0"/>
              <a:t> Instrument for measuring </a:t>
            </a:r>
            <a:r>
              <a:rPr lang="en-US" sz="3200" dirty="0"/>
              <a:t> </a:t>
            </a:r>
            <a:r>
              <a:rPr lang="en-US" sz="3200" dirty="0" smtClean="0"/>
              <a:t>  </a:t>
            </a:r>
            <a:r>
              <a:rPr lang="en-US" sz="3200" dirty="0" err="1" smtClean="0">
                <a:solidFill>
                  <a:srgbClr val="FFC000"/>
                </a:solidFill>
              </a:rPr>
              <a:t>T</a:t>
            </a:r>
            <a:r>
              <a:rPr lang="en-US" sz="3200" baseline="-25000" dirty="0" err="1" smtClean="0">
                <a:solidFill>
                  <a:srgbClr val="FFC000"/>
                </a:solidFill>
              </a:rPr>
              <a:t>g</a:t>
            </a:r>
            <a:r>
              <a:rPr lang="en-US" sz="3200" dirty="0" smtClean="0">
                <a:solidFill>
                  <a:srgbClr val="FFC000"/>
                </a:solidFill>
              </a:rPr>
              <a:t> and T</a:t>
            </a:r>
            <a:r>
              <a:rPr lang="en-US" sz="3200" baseline="-25000" dirty="0" smtClean="0">
                <a:solidFill>
                  <a:srgbClr val="FFC000"/>
                </a:solidFill>
              </a:rPr>
              <a:t>m</a:t>
            </a:r>
            <a:endParaRPr lang="en-US" sz="3200" dirty="0">
              <a:solidFill>
                <a:srgbClr val="FFC000"/>
              </a:solidFill>
            </a:endParaRPr>
          </a:p>
        </p:txBody>
      </p:sp>
      <p:sp>
        <p:nvSpPr>
          <p:cNvPr id="3" name="Content Placeholder 2"/>
          <p:cNvSpPr>
            <a:spLocks noGrp="1"/>
          </p:cNvSpPr>
          <p:nvPr>
            <p:ph idx="1"/>
          </p:nvPr>
        </p:nvSpPr>
        <p:spPr>
          <a:xfrm>
            <a:off x="228600" y="1371600"/>
            <a:ext cx="8610600" cy="5105400"/>
          </a:xfrm>
        </p:spPr>
        <p:txBody>
          <a:bodyPr>
            <a:noAutofit/>
          </a:bodyPr>
          <a:lstStyle/>
          <a:p>
            <a:pPr marL="0" indent="0">
              <a:lnSpc>
                <a:spcPct val="200000"/>
              </a:lnSpc>
              <a:buNone/>
            </a:pPr>
            <a:r>
              <a:rPr lang="en-US" sz="2200" dirty="0"/>
              <a:t>When a transition takes place, there will be a change in the heat capacity. A DSC </a:t>
            </a:r>
            <a:r>
              <a:rPr lang="en-US" sz="2200" dirty="0" err="1"/>
              <a:t>thermogram</a:t>
            </a:r>
            <a:r>
              <a:rPr lang="en-US" sz="2200" dirty="0"/>
              <a:t> of a glassy polymer will only show on heating a change in heat capacity in correspondence of the glass transition temperature, </a:t>
            </a:r>
            <a:r>
              <a:rPr lang="en-US" sz="2200" dirty="0" err="1"/>
              <a:t>T</a:t>
            </a:r>
            <a:r>
              <a:rPr lang="en-US" sz="2200" baseline="-25000" dirty="0" err="1"/>
              <a:t>g</a:t>
            </a:r>
            <a:r>
              <a:rPr lang="en-US" sz="2200" dirty="0"/>
              <a:t>. The heat capacity of the polymer above </a:t>
            </a:r>
            <a:r>
              <a:rPr lang="en-US" sz="2200" dirty="0" err="1"/>
              <a:t>T</a:t>
            </a:r>
            <a:r>
              <a:rPr lang="en-US" sz="2200" baseline="-25000" dirty="0" err="1"/>
              <a:t>g</a:t>
            </a:r>
            <a:r>
              <a:rPr lang="en-US" sz="2200" dirty="0"/>
              <a:t> is higher than the heat capacity below </a:t>
            </a:r>
            <a:r>
              <a:rPr lang="en-US" sz="2200" dirty="0" err="1"/>
              <a:t>T</a:t>
            </a:r>
            <a:r>
              <a:rPr lang="en-US" sz="2200" baseline="-25000" dirty="0" err="1"/>
              <a:t>g</a:t>
            </a:r>
            <a:r>
              <a:rPr lang="en-US" sz="2200" dirty="0"/>
              <a:t> and therefore we need to increase the amount of heat supplied to the sample in order to keep it at the same temperature as the reference. This corresponds to an endothermic process.</a:t>
            </a:r>
          </a:p>
        </p:txBody>
      </p:sp>
      <p:sp>
        <p:nvSpPr>
          <p:cNvPr id="4" name="Slide Number Placeholder 3"/>
          <p:cNvSpPr>
            <a:spLocks noGrp="1"/>
          </p:cNvSpPr>
          <p:nvPr>
            <p:ph type="sldNum" sz="quarter" idx="12"/>
          </p:nvPr>
        </p:nvSpPr>
        <p:spPr/>
        <p:txBody>
          <a:bodyPr/>
          <a:lstStyle/>
          <a:p>
            <a:fld id="{A0A6AB0F-C641-448F-9F5A-BBC29C3F21F5}" type="slidenum">
              <a:rPr lang="en-US" smtClean="0"/>
              <a:t>24</a:t>
            </a:fld>
            <a:endParaRPr lang="en-US"/>
          </a:p>
        </p:txBody>
      </p:sp>
    </p:spTree>
    <p:extLst>
      <p:ext uri="{BB962C8B-B14F-4D97-AF65-F5344CB8AC3E}">
        <p14:creationId xmlns:p14="http://schemas.microsoft.com/office/powerpoint/2010/main" val="29876583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Differential </a:t>
            </a:r>
            <a:r>
              <a:rPr lang="en-US" sz="3200" dirty="0" smtClean="0"/>
              <a:t>Scanning </a:t>
            </a:r>
            <a:r>
              <a:rPr lang="en-US" sz="3200" dirty="0" err="1" smtClean="0"/>
              <a:t>Calorimetry</a:t>
            </a:r>
            <a:r>
              <a:rPr lang="en-US" sz="3200" dirty="0" smtClean="0"/>
              <a:t> Instrument for measuring </a:t>
            </a:r>
            <a:r>
              <a:rPr lang="en-US" sz="3200" dirty="0"/>
              <a:t> </a:t>
            </a:r>
            <a:r>
              <a:rPr lang="en-US" sz="3200" dirty="0" smtClean="0"/>
              <a:t>  </a:t>
            </a:r>
            <a:r>
              <a:rPr lang="en-US" sz="3200" dirty="0" err="1" smtClean="0">
                <a:solidFill>
                  <a:srgbClr val="FFC000"/>
                </a:solidFill>
              </a:rPr>
              <a:t>T</a:t>
            </a:r>
            <a:r>
              <a:rPr lang="en-US" sz="3200" baseline="-25000" dirty="0" err="1" smtClean="0">
                <a:solidFill>
                  <a:srgbClr val="FFC000"/>
                </a:solidFill>
              </a:rPr>
              <a:t>g</a:t>
            </a:r>
            <a:r>
              <a:rPr lang="en-US" sz="3200" dirty="0" smtClean="0">
                <a:solidFill>
                  <a:srgbClr val="FFC000"/>
                </a:solidFill>
              </a:rPr>
              <a:t> and T</a:t>
            </a:r>
            <a:r>
              <a:rPr lang="en-US" sz="3200" baseline="-25000" dirty="0" smtClean="0">
                <a:solidFill>
                  <a:srgbClr val="FFC000"/>
                </a:solidFill>
              </a:rPr>
              <a:t>m</a:t>
            </a:r>
            <a:endParaRPr lang="en-US" sz="3200" dirty="0">
              <a:solidFill>
                <a:srgbClr val="FFC00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600200"/>
            <a:ext cx="8001000" cy="4648200"/>
          </a:xfrm>
        </p:spPr>
      </p:pic>
      <p:sp>
        <p:nvSpPr>
          <p:cNvPr id="4" name="Slide Number Placeholder 3"/>
          <p:cNvSpPr>
            <a:spLocks noGrp="1"/>
          </p:cNvSpPr>
          <p:nvPr>
            <p:ph type="sldNum" sz="quarter" idx="12"/>
          </p:nvPr>
        </p:nvSpPr>
        <p:spPr/>
        <p:txBody>
          <a:bodyPr/>
          <a:lstStyle/>
          <a:p>
            <a:fld id="{A0A6AB0F-C641-448F-9F5A-BBC29C3F21F5}" type="slidenum">
              <a:rPr lang="en-US" smtClean="0"/>
              <a:t>25</a:t>
            </a:fld>
            <a:endParaRPr lang="en-US"/>
          </a:p>
        </p:txBody>
      </p:sp>
    </p:spTree>
    <p:extLst>
      <p:ext uri="{BB962C8B-B14F-4D97-AF65-F5344CB8AC3E}">
        <p14:creationId xmlns:p14="http://schemas.microsoft.com/office/powerpoint/2010/main" val="39797486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Differential </a:t>
            </a:r>
            <a:r>
              <a:rPr lang="en-US" sz="3200" dirty="0" smtClean="0"/>
              <a:t>Scanning </a:t>
            </a:r>
            <a:r>
              <a:rPr lang="en-US" sz="3200" dirty="0" err="1" smtClean="0"/>
              <a:t>Calorimetry</a:t>
            </a:r>
            <a:r>
              <a:rPr lang="en-US" sz="3200" dirty="0" smtClean="0"/>
              <a:t> Instrument for measuring </a:t>
            </a:r>
            <a:r>
              <a:rPr lang="en-US" sz="3200" dirty="0"/>
              <a:t> </a:t>
            </a:r>
            <a:r>
              <a:rPr lang="en-US" sz="3200" dirty="0" smtClean="0"/>
              <a:t>  </a:t>
            </a:r>
            <a:r>
              <a:rPr lang="en-US" sz="3200" dirty="0" err="1" smtClean="0">
                <a:solidFill>
                  <a:srgbClr val="FFC000"/>
                </a:solidFill>
              </a:rPr>
              <a:t>T</a:t>
            </a:r>
            <a:r>
              <a:rPr lang="en-US" sz="3200" baseline="-25000" dirty="0" err="1" smtClean="0">
                <a:solidFill>
                  <a:srgbClr val="FFC000"/>
                </a:solidFill>
              </a:rPr>
              <a:t>g</a:t>
            </a:r>
            <a:r>
              <a:rPr lang="en-US" sz="3200" dirty="0" smtClean="0">
                <a:solidFill>
                  <a:srgbClr val="FFC000"/>
                </a:solidFill>
              </a:rPr>
              <a:t> and T</a:t>
            </a:r>
            <a:r>
              <a:rPr lang="en-US" sz="3200" baseline="-25000" dirty="0" smtClean="0">
                <a:solidFill>
                  <a:srgbClr val="FFC000"/>
                </a:solidFill>
              </a:rPr>
              <a:t>m</a:t>
            </a:r>
            <a:endParaRPr lang="en-US" sz="3200" dirty="0">
              <a:solidFill>
                <a:srgbClr val="FFC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26</a:t>
            </a:fld>
            <a:endParaRPr lang="en-US"/>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lnSpc>
                <a:spcPct val="150000"/>
              </a:lnSpc>
              <a:buNone/>
            </a:pPr>
            <a:r>
              <a:rPr lang="en-US" dirty="0"/>
              <a:t>A </a:t>
            </a:r>
            <a:r>
              <a:rPr lang="en-US" b="1" dirty="0"/>
              <a:t>semi-crystalline polymer</a:t>
            </a:r>
            <a:r>
              <a:rPr lang="en-US" dirty="0"/>
              <a:t> will show a glass transition and a melting peak. As we approach the melting temperature, we need to supply an additional amount of heat to the system, the latent heat of melting, while the temperature remains constant. This process gives rise to an </a:t>
            </a:r>
            <a:r>
              <a:rPr lang="en-US" b="1" dirty="0"/>
              <a:t>endothermic</a:t>
            </a:r>
            <a:r>
              <a:rPr lang="en-US" dirty="0"/>
              <a:t> peak.</a:t>
            </a:r>
          </a:p>
        </p:txBody>
      </p:sp>
    </p:spTree>
    <p:extLst>
      <p:ext uri="{BB962C8B-B14F-4D97-AF65-F5344CB8AC3E}">
        <p14:creationId xmlns:p14="http://schemas.microsoft.com/office/powerpoint/2010/main" val="280314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Differential </a:t>
            </a:r>
            <a:r>
              <a:rPr lang="en-US" sz="3200" dirty="0" smtClean="0"/>
              <a:t>Scanning </a:t>
            </a:r>
            <a:r>
              <a:rPr lang="en-US" sz="3200" dirty="0" err="1" smtClean="0"/>
              <a:t>Calorimetry</a:t>
            </a:r>
            <a:r>
              <a:rPr lang="en-US" sz="3200" dirty="0" smtClean="0"/>
              <a:t> Instrument for measuring </a:t>
            </a:r>
            <a:r>
              <a:rPr lang="en-US" sz="3200" dirty="0"/>
              <a:t> </a:t>
            </a:r>
            <a:r>
              <a:rPr lang="en-US" sz="3200" dirty="0" smtClean="0"/>
              <a:t>  </a:t>
            </a:r>
            <a:r>
              <a:rPr lang="en-US" sz="3200" dirty="0" err="1" smtClean="0">
                <a:solidFill>
                  <a:srgbClr val="FFC000"/>
                </a:solidFill>
              </a:rPr>
              <a:t>T</a:t>
            </a:r>
            <a:r>
              <a:rPr lang="en-US" sz="3200" baseline="-25000" dirty="0" err="1" smtClean="0">
                <a:solidFill>
                  <a:srgbClr val="FFC000"/>
                </a:solidFill>
              </a:rPr>
              <a:t>g</a:t>
            </a:r>
            <a:r>
              <a:rPr lang="en-US" sz="3200" dirty="0" smtClean="0">
                <a:solidFill>
                  <a:srgbClr val="FFC000"/>
                </a:solidFill>
              </a:rPr>
              <a:t> and T</a:t>
            </a:r>
            <a:r>
              <a:rPr lang="en-US" sz="3200" baseline="-25000" dirty="0" smtClean="0">
                <a:solidFill>
                  <a:srgbClr val="FFC000"/>
                </a:solidFill>
              </a:rPr>
              <a:t>m</a:t>
            </a:r>
            <a:endParaRPr lang="en-US" sz="3200" dirty="0">
              <a:solidFill>
                <a:srgbClr val="FFC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27</a:t>
            </a:fld>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676400"/>
            <a:ext cx="7086600" cy="4800600"/>
          </a:xfrm>
        </p:spPr>
      </p:pic>
    </p:spTree>
    <p:extLst>
      <p:ext uri="{BB962C8B-B14F-4D97-AF65-F5344CB8AC3E}">
        <p14:creationId xmlns:p14="http://schemas.microsoft.com/office/powerpoint/2010/main" val="1583642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Degree of </a:t>
            </a:r>
            <a:r>
              <a:rPr lang="en-US" sz="3200" dirty="0" err="1"/>
              <a:t>Crystallinity</a:t>
            </a:r>
            <a:endParaRPr lang="en-US" sz="3200" dirty="0">
              <a:solidFill>
                <a:srgbClr val="FFC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28</a:t>
            </a:fld>
            <a:endParaRPr lang="en-US"/>
          </a:p>
        </p:txBody>
      </p:sp>
      <p:sp>
        <p:nvSpPr>
          <p:cNvPr id="3" name="Content Placeholder 2"/>
          <p:cNvSpPr>
            <a:spLocks noGrp="1"/>
          </p:cNvSpPr>
          <p:nvPr>
            <p:ph idx="1"/>
          </p:nvPr>
        </p:nvSpPr>
        <p:spPr>
          <a:xfrm>
            <a:off x="457200" y="1447800"/>
            <a:ext cx="8229600" cy="5410200"/>
          </a:xfrm>
        </p:spPr>
        <p:txBody>
          <a:bodyPr>
            <a:normAutofit fontScale="25000" lnSpcReduction="20000"/>
          </a:bodyPr>
          <a:lstStyle/>
          <a:p>
            <a:pPr>
              <a:lnSpc>
                <a:spcPct val="170000"/>
              </a:lnSpc>
            </a:pPr>
            <a:r>
              <a:rPr lang="en-US" sz="8000" dirty="0">
                <a:latin typeface="Times New Roman" pitchFamily="18" charset="0"/>
                <a:cs typeface="Times New Roman" pitchFamily="18" charset="0"/>
              </a:rPr>
              <a:t>The degree of </a:t>
            </a:r>
            <a:r>
              <a:rPr lang="en-US" sz="8000" dirty="0" err="1">
                <a:latin typeface="Times New Roman" pitchFamily="18" charset="0"/>
                <a:cs typeface="Times New Roman" pitchFamily="18" charset="0"/>
              </a:rPr>
              <a:t>crystallinity</a:t>
            </a:r>
            <a:r>
              <a:rPr lang="en-US" sz="8000" dirty="0">
                <a:latin typeface="Times New Roman" pitchFamily="18" charset="0"/>
                <a:cs typeface="Times New Roman" pitchFamily="18" charset="0"/>
              </a:rPr>
              <a:t> is defined as the fractional amount of polymer that is crystalline and it is either expressed in terms of the mass fraction, </a:t>
            </a:r>
            <a:r>
              <a:rPr lang="en-US" sz="8000" i="1" dirty="0" err="1">
                <a:latin typeface="Times New Roman" pitchFamily="18" charset="0"/>
                <a:cs typeface="Times New Roman" pitchFamily="18" charset="0"/>
              </a:rPr>
              <a:t>w</a:t>
            </a:r>
            <a:r>
              <a:rPr lang="en-US" sz="8000" i="1" baseline="-25000" dirty="0" err="1">
                <a:latin typeface="Times New Roman" pitchFamily="18" charset="0"/>
                <a:cs typeface="Times New Roman" pitchFamily="18" charset="0"/>
              </a:rPr>
              <a:t>c</a:t>
            </a:r>
            <a:r>
              <a:rPr lang="en-US" sz="8000" dirty="0">
                <a:latin typeface="Times New Roman" pitchFamily="18" charset="0"/>
                <a:cs typeface="Times New Roman" pitchFamily="18" charset="0"/>
              </a:rPr>
              <a:t> or the volume fraction, </a:t>
            </a:r>
            <a:r>
              <a:rPr lang="en-US" sz="8000" dirty="0" err="1">
                <a:latin typeface="Times New Roman" pitchFamily="18" charset="0"/>
                <a:cs typeface="Times New Roman" pitchFamily="18" charset="0"/>
              </a:rPr>
              <a:t>j</a:t>
            </a:r>
            <a:r>
              <a:rPr lang="en-US" sz="8000" baseline="-25000" dirty="0" err="1">
                <a:latin typeface="Times New Roman" pitchFamily="18" charset="0"/>
                <a:cs typeface="Times New Roman" pitchFamily="18" charset="0"/>
              </a:rPr>
              <a:t>c</a:t>
            </a:r>
            <a:r>
              <a:rPr lang="en-US" sz="8000" dirty="0">
                <a:latin typeface="Times New Roman" pitchFamily="18" charset="0"/>
                <a:cs typeface="Times New Roman" pitchFamily="18" charset="0"/>
              </a:rPr>
              <a:t>. For semi-crystalline polymers, the degree of </a:t>
            </a:r>
            <a:r>
              <a:rPr lang="en-US" sz="8000" dirty="0" err="1">
                <a:latin typeface="Times New Roman" pitchFamily="18" charset="0"/>
                <a:cs typeface="Times New Roman" pitchFamily="18" charset="0"/>
              </a:rPr>
              <a:t>crystallinity</a:t>
            </a:r>
            <a:r>
              <a:rPr lang="en-US" sz="8000" dirty="0">
                <a:latin typeface="Times New Roman" pitchFamily="18" charset="0"/>
                <a:cs typeface="Times New Roman" pitchFamily="18" charset="0"/>
              </a:rPr>
              <a:t> is one of its most important physical parameters since it reflects the sample’s morphology and determines various mechanical properties, such as the Young modulus, yield stress as well as the impact strength.</a:t>
            </a:r>
          </a:p>
          <a:p>
            <a:pPr>
              <a:lnSpc>
                <a:spcPct val="170000"/>
              </a:lnSpc>
            </a:pPr>
            <a:r>
              <a:rPr lang="en-US" sz="8000" dirty="0">
                <a:latin typeface="Times New Roman" pitchFamily="18" charset="0"/>
                <a:cs typeface="Times New Roman" pitchFamily="18" charset="0"/>
              </a:rPr>
              <a:t>Differential scanning </a:t>
            </a:r>
            <a:r>
              <a:rPr lang="en-US" sz="8000" dirty="0" err="1">
                <a:latin typeface="Times New Roman" pitchFamily="18" charset="0"/>
                <a:cs typeface="Times New Roman" pitchFamily="18" charset="0"/>
              </a:rPr>
              <a:t>calorimetry</a:t>
            </a:r>
            <a:r>
              <a:rPr lang="en-US" sz="8000" dirty="0">
                <a:latin typeface="Times New Roman" pitchFamily="18" charset="0"/>
                <a:cs typeface="Times New Roman" pitchFamily="18" charset="0"/>
              </a:rPr>
              <a:t> is widely used to determine the amount of crystalline material. can be used to determine the fractional amount of </a:t>
            </a:r>
            <a:r>
              <a:rPr lang="en-US" sz="8000" dirty="0" err="1">
                <a:latin typeface="Times New Roman" pitchFamily="18" charset="0"/>
                <a:cs typeface="Times New Roman" pitchFamily="18" charset="0"/>
              </a:rPr>
              <a:t>crystallinity</a:t>
            </a:r>
            <a:r>
              <a:rPr lang="en-US" sz="8000" dirty="0">
                <a:latin typeface="Times New Roman" pitchFamily="18" charset="0"/>
                <a:cs typeface="Times New Roman" pitchFamily="18" charset="0"/>
              </a:rPr>
              <a:t> in a polymer sample. Other commonly used methods are X-ray diffraction, density measurements, and infrared spectroscopy</a:t>
            </a:r>
            <a:r>
              <a:rPr lang="en-US" sz="8000" dirty="0" smtClean="0">
                <a:latin typeface="Times New Roman" pitchFamily="18" charset="0"/>
                <a:cs typeface="Times New Roman" pitchFamily="18" charset="0"/>
              </a:rPr>
              <a:t>.</a:t>
            </a:r>
            <a:r>
              <a:rPr lang="en-US" sz="4200" dirty="0"/>
              <a:t> </a:t>
            </a:r>
          </a:p>
          <a:p>
            <a:pPr marL="0" indent="0">
              <a:buNone/>
            </a:pPr>
            <a:endParaRPr lang="en-US" dirty="0"/>
          </a:p>
        </p:txBody>
      </p:sp>
    </p:spTree>
    <p:extLst>
      <p:ext uri="{BB962C8B-B14F-4D97-AF65-F5344CB8AC3E}">
        <p14:creationId xmlns:p14="http://schemas.microsoft.com/office/powerpoint/2010/main" val="34269362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Degree of </a:t>
            </a:r>
            <a:r>
              <a:rPr lang="en-US" sz="3200" dirty="0" err="1"/>
              <a:t>Crystallinity</a:t>
            </a:r>
            <a:endParaRPr lang="en-US" sz="3200" dirty="0">
              <a:solidFill>
                <a:srgbClr val="FFC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29</a:t>
            </a:fld>
            <a:endParaRPr lang="en-US"/>
          </a:p>
        </p:txBody>
      </p:sp>
      <p:sp>
        <p:nvSpPr>
          <p:cNvPr id="3" name="Content Placeholder 2"/>
          <p:cNvSpPr>
            <a:spLocks noGrp="1"/>
          </p:cNvSpPr>
          <p:nvPr>
            <p:ph idx="1"/>
          </p:nvPr>
        </p:nvSpPr>
        <p:spPr>
          <a:xfrm>
            <a:off x="457200" y="1447800"/>
            <a:ext cx="8229600" cy="5410200"/>
          </a:xfrm>
        </p:spPr>
        <p:txBody>
          <a:bodyPr>
            <a:normAutofit/>
          </a:bodyPr>
          <a:lstStyle/>
          <a:p>
            <a:pPr marL="0" indent="0">
              <a:lnSpc>
                <a:spcPct val="200000"/>
              </a:lnSpc>
              <a:buNone/>
            </a:pPr>
            <a:r>
              <a:rPr lang="en-US" dirty="0"/>
              <a:t>In DSC, the weight fraction </a:t>
            </a:r>
            <a:r>
              <a:rPr lang="en-US" dirty="0" err="1"/>
              <a:t>crystallinity</a:t>
            </a:r>
            <a:r>
              <a:rPr lang="en-US" dirty="0"/>
              <a:t> is conventionally measured by dividing the enthalpy change associated with T</a:t>
            </a:r>
            <a:r>
              <a:rPr lang="en-US" baseline="-25000" dirty="0"/>
              <a:t>m</a:t>
            </a:r>
            <a:r>
              <a:rPr lang="en-US" dirty="0"/>
              <a:t>, </a:t>
            </a:r>
            <a:r>
              <a:rPr lang="en-US" dirty="0" err="1"/>
              <a:t>ΔH</a:t>
            </a:r>
            <a:r>
              <a:rPr lang="en-US" baseline="-25000" dirty="0" err="1"/>
              <a:t>m</a:t>
            </a:r>
            <a:r>
              <a:rPr lang="en-US" dirty="0"/>
              <a:t> (in Joules per gram), by the enthalpy of fusion for a 100% crystalline polymer sample, </a:t>
            </a:r>
            <a:r>
              <a:rPr lang="en-US" dirty="0" err="1"/>
              <a:t>ΔH</a:t>
            </a:r>
            <a:r>
              <a:rPr lang="en-US" baseline="-25000" dirty="0" err="1"/>
              <a:t>m</a:t>
            </a:r>
            <a:r>
              <a:rPr lang="en-US" baseline="30000" dirty="0" err="1"/>
              <a:t>o</a:t>
            </a:r>
            <a:r>
              <a:rPr lang="en-US" dirty="0"/>
              <a:t>.</a:t>
            </a:r>
          </a:p>
        </p:txBody>
      </p:sp>
    </p:spTree>
    <p:extLst>
      <p:ext uri="{BB962C8B-B14F-4D97-AF65-F5344CB8AC3E}">
        <p14:creationId xmlns:p14="http://schemas.microsoft.com/office/powerpoint/2010/main" val="2734451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05800" cy="6172200"/>
          </a:xfrm>
        </p:spPr>
        <p:txBody>
          <a:bodyPr>
            <a:noAutofit/>
          </a:bodyPr>
          <a:lstStyle/>
          <a:p>
            <a:pPr algn="l">
              <a:lnSpc>
                <a:spcPct val="150000"/>
              </a:lnSpc>
            </a:pPr>
            <a:r>
              <a:rPr lang="en-US" sz="2400" dirty="0"/>
              <a:t>The </a:t>
            </a:r>
            <a:r>
              <a:rPr lang="en-US" sz="2400" b="1" dirty="0"/>
              <a:t>end-use of a polymer</a:t>
            </a:r>
            <a:r>
              <a:rPr lang="en-US" sz="2400" dirty="0"/>
              <a:t> is largely dependent upon its </a:t>
            </a:r>
            <a:r>
              <a:rPr lang="en-US" sz="2400" dirty="0" err="1">
                <a:solidFill>
                  <a:srgbClr val="FF0000"/>
                </a:solidFill>
              </a:rPr>
              <a:t>T</a:t>
            </a:r>
            <a:r>
              <a:rPr lang="en-US" sz="2400" baseline="-25000" dirty="0" err="1">
                <a:solidFill>
                  <a:srgbClr val="FF0000"/>
                </a:solidFill>
              </a:rPr>
              <a:t>g</a:t>
            </a:r>
            <a:r>
              <a:rPr lang="en-US" sz="2400" dirty="0"/>
              <a:t> and/or </a:t>
            </a:r>
            <a:r>
              <a:rPr lang="en-US" sz="2400" dirty="0">
                <a:solidFill>
                  <a:srgbClr val="FF0000"/>
                </a:solidFill>
              </a:rPr>
              <a:t>T</a:t>
            </a:r>
            <a:r>
              <a:rPr lang="en-US" sz="2400" baseline="-25000" dirty="0">
                <a:solidFill>
                  <a:srgbClr val="FF0000"/>
                </a:solidFill>
              </a:rPr>
              <a:t>m</a:t>
            </a:r>
            <a:r>
              <a:rPr lang="en-US" sz="2400" dirty="0"/>
              <a:t>. </a:t>
            </a:r>
            <a:endParaRPr lang="en-US" sz="2400" dirty="0" smtClean="0"/>
          </a:p>
          <a:p>
            <a:pPr algn="l">
              <a:lnSpc>
                <a:spcPct val="150000"/>
              </a:lnSpc>
            </a:pPr>
            <a:r>
              <a:rPr lang="en-US" sz="2400" dirty="0" smtClean="0"/>
              <a:t>For </a:t>
            </a:r>
            <a:r>
              <a:rPr lang="en-US" sz="2400" dirty="0"/>
              <a:t>example, we will see that only polymers with </a:t>
            </a:r>
            <a:r>
              <a:rPr lang="en-US" sz="2400" b="1" dirty="0"/>
              <a:t>low glass transition temperature</a:t>
            </a:r>
            <a:r>
              <a:rPr lang="en-US" sz="2400" dirty="0"/>
              <a:t> (</a:t>
            </a:r>
            <a:r>
              <a:rPr lang="en-US" sz="2400" dirty="0" err="1"/>
              <a:t>T</a:t>
            </a:r>
            <a:r>
              <a:rPr lang="en-US" sz="2400" baseline="-25000" dirty="0" err="1"/>
              <a:t>g</a:t>
            </a:r>
            <a:r>
              <a:rPr lang="en-US" sz="2400" dirty="0"/>
              <a:t>&lt;&lt; RT or below the working temperature) display </a:t>
            </a:r>
            <a:r>
              <a:rPr lang="en-US" sz="2400" b="1" dirty="0"/>
              <a:t>elastomeric </a:t>
            </a:r>
            <a:r>
              <a:rPr lang="en-US" sz="2400" b="1" dirty="0" err="1"/>
              <a:t>behaviour</a:t>
            </a:r>
            <a:r>
              <a:rPr lang="en-US" sz="2400" dirty="0"/>
              <a:t>. </a:t>
            </a:r>
          </a:p>
          <a:p>
            <a:pPr algn="l">
              <a:lnSpc>
                <a:spcPct val="150000"/>
              </a:lnSpc>
            </a:pPr>
            <a:r>
              <a:rPr lang="en-US" sz="2400" dirty="0"/>
              <a:t>This is because high deformation is associated with the ability of the chains to rotate about the chemical bonds under the influence of an applied force. </a:t>
            </a:r>
            <a:r>
              <a:rPr lang="en-US" sz="2400" dirty="0" smtClean="0"/>
              <a:t>Only </a:t>
            </a:r>
            <a:r>
              <a:rPr lang="en-US" sz="2400" dirty="0"/>
              <a:t>at temperatures </a:t>
            </a:r>
            <a:r>
              <a:rPr lang="en-US" sz="2400" b="1" dirty="0"/>
              <a:t>above</a:t>
            </a:r>
            <a:r>
              <a:rPr lang="en-US" sz="2400" dirty="0"/>
              <a:t> </a:t>
            </a:r>
            <a:r>
              <a:rPr lang="en-US" sz="2400" dirty="0" err="1"/>
              <a:t>T</a:t>
            </a:r>
            <a:r>
              <a:rPr lang="en-US" sz="2400" baseline="-25000" dirty="0" err="1"/>
              <a:t>g</a:t>
            </a:r>
            <a:r>
              <a:rPr lang="en-US" sz="2400" dirty="0"/>
              <a:t> is there sufficient thermal energy for conformational transitions to take place. </a:t>
            </a:r>
          </a:p>
        </p:txBody>
      </p:sp>
      <p:sp>
        <p:nvSpPr>
          <p:cNvPr id="5" name="Slide Number Placeholder 4"/>
          <p:cNvSpPr>
            <a:spLocks noGrp="1"/>
          </p:cNvSpPr>
          <p:nvPr>
            <p:ph type="sldNum" sz="quarter" idx="12"/>
          </p:nvPr>
        </p:nvSpPr>
        <p:spPr/>
        <p:txBody>
          <a:bodyPr/>
          <a:lstStyle/>
          <a:p>
            <a:fld id="{A0A6AB0F-C641-448F-9F5A-BBC29C3F21F5}" type="slidenum">
              <a:rPr lang="en-US" smtClean="0"/>
              <a:t>3</a:t>
            </a:fld>
            <a:endParaRPr lang="en-US"/>
          </a:p>
        </p:txBody>
      </p:sp>
    </p:spTree>
    <p:extLst>
      <p:ext uri="{BB962C8B-B14F-4D97-AF65-F5344CB8AC3E}">
        <p14:creationId xmlns:p14="http://schemas.microsoft.com/office/powerpoint/2010/main" val="9395702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solidFill>
                  <a:srgbClr val="FF0000"/>
                </a:solidFill>
              </a:rPr>
              <a:t>Factors Affecting the Glass Transition Temperature</a:t>
            </a:r>
          </a:p>
        </p:txBody>
      </p:sp>
      <p:sp>
        <p:nvSpPr>
          <p:cNvPr id="4" name="Slide Number Placeholder 3"/>
          <p:cNvSpPr>
            <a:spLocks noGrp="1"/>
          </p:cNvSpPr>
          <p:nvPr>
            <p:ph type="sldNum" sz="quarter" idx="12"/>
          </p:nvPr>
        </p:nvSpPr>
        <p:spPr/>
        <p:txBody>
          <a:bodyPr/>
          <a:lstStyle/>
          <a:p>
            <a:fld id="{A0A6AB0F-C641-448F-9F5A-BBC29C3F21F5}" type="slidenum">
              <a:rPr lang="en-US" smtClean="0"/>
              <a:t>30</a:t>
            </a:fld>
            <a:endParaRPr lang="en-US"/>
          </a:p>
        </p:txBody>
      </p:sp>
      <p:sp>
        <p:nvSpPr>
          <p:cNvPr id="3" name="Content Placeholder 2"/>
          <p:cNvSpPr>
            <a:spLocks noGrp="1"/>
          </p:cNvSpPr>
          <p:nvPr>
            <p:ph idx="1"/>
          </p:nvPr>
        </p:nvSpPr>
        <p:spPr>
          <a:xfrm>
            <a:off x="76200" y="990601"/>
            <a:ext cx="8915400" cy="5867400"/>
          </a:xfrm>
        </p:spPr>
        <p:txBody>
          <a:bodyPr>
            <a:normAutofit fontScale="25000" lnSpcReduction="20000"/>
          </a:bodyPr>
          <a:lstStyle/>
          <a:p>
            <a:pPr>
              <a:lnSpc>
                <a:spcPct val="170000"/>
              </a:lnSpc>
            </a:pPr>
            <a:r>
              <a:rPr lang="en-US" sz="7200" dirty="0" smtClean="0"/>
              <a:t>For synthetic polymers, </a:t>
            </a:r>
            <a:r>
              <a:rPr lang="en-US" sz="7200" dirty="0" err="1" smtClean="0"/>
              <a:t>T</a:t>
            </a:r>
            <a:r>
              <a:rPr lang="en-US" sz="7200" baseline="-25000" dirty="0" err="1" smtClean="0"/>
              <a:t>g</a:t>
            </a:r>
            <a:r>
              <a:rPr lang="en-US" sz="7200" dirty="0" smtClean="0"/>
              <a:t> values vary between 150 K to 500 K. This section deals with the relationship between </a:t>
            </a:r>
            <a:r>
              <a:rPr lang="en-US" sz="7200" dirty="0" err="1" smtClean="0"/>
              <a:t>T</a:t>
            </a:r>
            <a:r>
              <a:rPr lang="en-US" sz="7200" baseline="-25000" dirty="0" err="1" smtClean="0"/>
              <a:t>g</a:t>
            </a:r>
            <a:r>
              <a:rPr lang="en-US" sz="7200" dirty="0" smtClean="0"/>
              <a:t> and chemical structure.</a:t>
            </a:r>
          </a:p>
          <a:p>
            <a:pPr>
              <a:lnSpc>
                <a:spcPct val="170000"/>
              </a:lnSpc>
            </a:pPr>
            <a:r>
              <a:rPr lang="en-US" sz="7200" dirty="0" smtClean="0"/>
              <a:t>We can understand why polymers have different glass transition temperatures if we consider what happens to a chain as the sample is heated across </a:t>
            </a:r>
            <a:r>
              <a:rPr lang="en-US" sz="7200" dirty="0" err="1" smtClean="0"/>
              <a:t>T</a:t>
            </a:r>
            <a:r>
              <a:rPr lang="en-US" sz="7200" baseline="-25000" dirty="0" err="1" smtClean="0"/>
              <a:t>g</a:t>
            </a:r>
            <a:r>
              <a:rPr lang="en-US" sz="7200" dirty="0" smtClean="0"/>
              <a:t>. In the glassy state, the chains are frozen into rigid conformations and only local motion can take place such as vibrations and side group rotations. As temperature increases so does the probability of rotation about the single bonds. When the average thermal energy becomes higher than the potential energy barrier between conformational states, then the local bonds will rapidly interchange among different conformations. The conformational transitions that take place at </a:t>
            </a:r>
            <a:r>
              <a:rPr lang="en-US" sz="7200" dirty="0" err="1" smtClean="0"/>
              <a:t>T</a:t>
            </a:r>
            <a:r>
              <a:rPr lang="en-US" sz="7200" baseline="-25000" dirty="0" err="1" smtClean="0"/>
              <a:t>g</a:t>
            </a:r>
            <a:r>
              <a:rPr lang="en-US" sz="7200" dirty="0" smtClean="0"/>
              <a:t> are not isolated and </a:t>
            </a:r>
            <a:r>
              <a:rPr lang="en-US" sz="7200" dirty="0" err="1" smtClean="0"/>
              <a:t>localised</a:t>
            </a:r>
            <a:r>
              <a:rPr lang="en-US" sz="7200" dirty="0" smtClean="0"/>
              <a:t> but involve movement of </a:t>
            </a:r>
            <a:r>
              <a:rPr lang="en-US" sz="7200" dirty="0" err="1" smtClean="0"/>
              <a:t>neighbouring</a:t>
            </a:r>
            <a:r>
              <a:rPr lang="en-US" sz="7200" dirty="0" smtClean="0"/>
              <a:t> segments. It is this </a:t>
            </a:r>
            <a:r>
              <a:rPr lang="en-US" sz="7200" dirty="0" err="1" smtClean="0"/>
              <a:t>co-ordinated</a:t>
            </a:r>
            <a:r>
              <a:rPr lang="en-US" sz="7200" dirty="0" smtClean="0"/>
              <a:t> movement that is responsible for the change in physical appearance of the material at </a:t>
            </a:r>
            <a:r>
              <a:rPr lang="en-US" sz="7200" dirty="0" err="1" smtClean="0"/>
              <a:t>T</a:t>
            </a:r>
            <a:r>
              <a:rPr lang="en-US" sz="7200" baseline="-25000" dirty="0" err="1" smtClean="0"/>
              <a:t>g</a:t>
            </a:r>
            <a:r>
              <a:rPr lang="en-US" sz="7200" dirty="0" smtClean="0"/>
              <a:t>. This is usually </a:t>
            </a:r>
            <a:r>
              <a:rPr lang="en-US" sz="7200" dirty="0" err="1" smtClean="0"/>
              <a:t>summarised</a:t>
            </a:r>
            <a:r>
              <a:rPr lang="en-US" sz="7200" dirty="0" smtClean="0"/>
              <a:t> by saying that the transition from glass to rubbery state marks </a:t>
            </a:r>
            <a:r>
              <a:rPr lang="en-US" sz="7200" b="1" dirty="0" smtClean="0"/>
              <a:t>the onset of long range, coordinated molecular motion</a:t>
            </a:r>
            <a:r>
              <a:rPr lang="en-US" sz="7200" dirty="0" smtClean="0"/>
              <a:t>.</a:t>
            </a:r>
          </a:p>
          <a:p>
            <a:pPr marL="0" indent="0">
              <a:lnSpc>
                <a:spcPct val="200000"/>
              </a:lnSpc>
              <a:buNone/>
            </a:pPr>
            <a:endParaRPr lang="en-US" dirty="0"/>
          </a:p>
        </p:txBody>
      </p:sp>
    </p:spTree>
    <p:extLst>
      <p:ext uri="{BB962C8B-B14F-4D97-AF65-F5344CB8AC3E}">
        <p14:creationId xmlns:p14="http://schemas.microsoft.com/office/powerpoint/2010/main" val="14437726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solidFill>
                  <a:srgbClr val="FF0000"/>
                </a:solidFill>
              </a:rPr>
              <a:t>Factors Affecting the Glass Transition Temperature</a:t>
            </a:r>
          </a:p>
        </p:txBody>
      </p:sp>
      <p:sp>
        <p:nvSpPr>
          <p:cNvPr id="4" name="Slide Number Placeholder 3"/>
          <p:cNvSpPr>
            <a:spLocks noGrp="1"/>
          </p:cNvSpPr>
          <p:nvPr>
            <p:ph type="sldNum" sz="quarter" idx="12"/>
          </p:nvPr>
        </p:nvSpPr>
        <p:spPr/>
        <p:txBody>
          <a:bodyPr/>
          <a:lstStyle/>
          <a:p>
            <a:fld id="{A0A6AB0F-C641-448F-9F5A-BBC29C3F21F5}" type="slidenum">
              <a:rPr lang="en-US" smtClean="0"/>
              <a:t>31</a:t>
            </a:fld>
            <a:endParaRPr lang="en-US"/>
          </a:p>
        </p:txBody>
      </p:sp>
      <p:sp>
        <p:nvSpPr>
          <p:cNvPr id="3" name="Content Placeholder 2"/>
          <p:cNvSpPr>
            <a:spLocks noGrp="1"/>
          </p:cNvSpPr>
          <p:nvPr>
            <p:ph idx="1"/>
          </p:nvPr>
        </p:nvSpPr>
        <p:spPr>
          <a:xfrm>
            <a:off x="76200" y="990601"/>
            <a:ext cx="8915400" cy="5867400"/>
          </a:xfrm>
        </p:spPr>
        <p:txBody>
          <a:bodyPr>
            <a:normAutofit fontScale="85000" lnSpcReduction="10000"/>
          </a:bodyPr>
          <a:lstStyle/>
          <a:p>
            <a:pPr>
              <a:lnSpc>
                <a:spcPct val="150000"/>
              </a:lnSpc>
            </a:pPr>
            <a:r>
              <a:rPr lang="en-US" sz="2600" dirty="0"/>
              <a:t>Because </a:t>
            </a:r>
            <a:r>
              <a:rPr lang="en-US" sz="2600" dirty="0" err="1"/>
              <a:t>T</a:t>
            </a:r>
            <a:r>
              <a:rPr lang="en-US" sz="2600" baseline="-25000" dirty="0" err="1"/>
              <a:t>g</a:t>
            </a:r>
            <a:r>
              <a:rPr lang="en-US" sz="2600" dirty="0"/>
              <a:t> is associated with </a:t>
            </a:r>
            <a:r>
              <a:rPr lang="en-US" sz="2600" dirty="0">
                <a:solidFill>
                  <a:srgbClr val="FF0000"/>
                </a:solidFill>
              </a:rPr>
              <a:t>molecular motion and internal rotations about chemical bonds</a:t>
            </a:r>
            <a:r>
              <a:rPr lang="en-US" sz="2600" dirty="0"/>
              <a:t>, it is expected that whatever </a:t>
            </a:r>
            <a:r>
              <a:rPr lang="en-US" sz="2600" dirty="0">
                <a:solidFill>
                  <a:srgbClr val="FF0000"/>
                </a:solidFill>
              </a:rPr>
              <a:t>restricts rotational freedom should increase the glass transition temperature</a:t>
            </a:r>
            <a:r>
              <a:rPr lang="en-US" sz="2600" dirty="0"/>
              <a:t>. </a:t>
            </a:r>
            <a:endParaRPr lang="en-US" sz="2600" dirty="0" smtClean="0"/>
          </a:p>
          <a:p>
            <a:pPr>
              <a:lnSpc>
                <a:spcPct val="150000"/>
              </a:lnSpc>
            </a:pPr>
            <a:r>
              <a:rPr lang="en-US" sz="2600" dirty="0" smtClean="0">
                <a:solidFill>
                  <a:schemeClr val="accent1"/>
                </a:solidFill>
              </a:rPr>
              <a:t>Both </a:t>
            </a:r>
            <a:r>
              <a:rPr lang="en-US" sz="2600" dirty="0">
                <a:solidFill>
                  <a:schemeClr val="accent1"/>
                </a:solidFill>
              </a:rPr>
              <a:t>intra- and inter- molecular parameters affect </a:t>
            </a:r>
            <a:r>
              <a:rPr lang="en-US" sz="2600" dirty="0" err="1">
                <a:solidFill>
                  <a:schemeClr val="accent1"/>
                </a:solidFill>
              </a:rPr>
              <a:t>T</a:t>
            </a:r>
            <a:r>
              <a:rPr lang="en-US" sz="2600" baseline="-25000" dirty="0" err="1">
                <a:solidFill>
                  <a:schemeClr val="accent1"/>
                </a:solidFill>
              </a:rPr>
              <a:t>g</a:t>
            </a:r>
            <a:r>
              <a:rPr lang="en-US" sz="2600" dirty="0">
                <a:solidFill>
                  <a:schemeClr val="accent1"/>
                </a:solidFill>
              </a:rPr>
              <a:t>:</a:t>
            </a:r>
          </a:p>
          <a:p>
            <a:pPr>
              <a:lnSpc>
                <a:spcPct val="150000"/>
              </a:lnSpc>
            </a:pPr>
            <a:r>
              <a:rPr lang="en-US" sz="2600" dirty="0" err="1">
                <a:solidFill>
                  <a:schemeClr val="tx2">
                    <a:lumMod val="40000"/>
                    <a:lumOff val="60000"/>
                  </a:schemeClr>
                </a:solidFill>
              </a:rPr>
              <a:t>intramolecular</a:t>
            </a:r>
            <a:r>
              <a:rPr lang="en-US" sz="2600" dirty="0">
                <a:solidFill>
                  <a:schemeClr val="tx2">
                    <a:lumMod val="40000"/>
                    <a:lumOff val="60000"/>
                  </a:schemeClr>
                </a:solidFill>
              </a:rPr>
              <a:t> parameters : chain stiffness, steric effects</a:t>
            </a:r>
          </a:p>
          <a:p>
            <a:pPr>
              <a:lnSpc>
                <a:spcPct val="150000"/>
              </a:lnSpc>
            </a:pPr>
            <a:r>
              <a:rPr lang="en-US" sz="2600" dirty="0">
                <a:solidFill>
                  <a:schemeClr val="tx2">
                    <a:lumMod val="40000"/>
                    <a:lumOff val="60000"/>
                  </a:schemeClr>
                </a:solidFill>
              </a:rPr>
              <a:t>intermolecular parameters : specific interactions between chains</a:t>
            </a:r>
          </a:p>
          <a:p>
            <a:pPr>
              <a:lnSpc>
                <a:spcPct val="150000"/>
              </a:lnSpc>
            </a:pPr>
            <a:r>
              <a:rPr lang="en-US" sz="2600" dirty="0"/>
              <a:t>We will see that, for low molar mass polymers, </a:t>
            </a:r>
            <a:r>
              <a:rPr lang="en-US" sz="2600" dirty="0" err="1"/>
              <a:t>T</a:t>
            </a:r>
            <a:r>
              <a:rPr lang="en-US" sz="2600" baseline="-25000" dirty="0" err="1"/>
              <a:t>g</a:t>
            </a:r>
            <a:r>
              <a:rPr lang="en-US" sz="2600" dirty="0"/>
              <a:t> varies with </a:t>
            </a:r>
            <a:r>
              <a:rPr lang="en-US" sz="2600" dirty="0" err="1"/>
              <a:t>M</a:t>
            </a:r>
            <a:r>
              <a:rPr lang="en-US" sz="2600" baseline="-25000" dirty="0" err="1"/>
              <a:t>n</a:t>
            </a:r>
            <a:r>
              <a:rPr lang="en-US" sz="2600" dirty="0"/>
              <a:t> and can be altered by addition of </a:t>
            </a:r>
            <a:r>
              <a:rPr lang="en-US" sz="2600" dirty="0" err="1"/>
              <a:t>plasticisers</a:t>
            </a:r>
            <a:r>
              <a:rPr lang="en-US" sz="2600" dirty="0"/>
              <a:t> and through random </a:t>
            </a:r>
            <a:r>
              <a:rPr lang="en-US" sz="2600" dirty="0" err="1"/>
              <a:t>copolymerisation</a:t>
            </a:r>
            <a:r>
              <a:rPr lang="en-US" sz="2600" dirty="0"/>
              <a:t>.</a:t>
            </a:r>
          </a:p>
          <a:p>
            <a:r>
              <a:rPr lang="en-US" dirty="0" smtClean="0"/>
              <a:t/>
            </a:r>
            <a:br>
              <a:rPr lang="en-US" dirty="0" smtClean="0"/>
            </a:br>
            <a:endParaRPr lang="en-US" dirty="0"/>
          </a:p>
        </p:txBody>
      </p:sp>
    </p:spTree>
    <p:extLst>
      <p:ext uri="{BB962C8B-B14F-4D97-AF65-F5344CB8AC3E}">
        <p14:creationId xmlns:p14="http://schemas.microsoft.com/office/powerpoint/2010/main" val="19332758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solidFill>
                  <a:srgbClr val="FF0000"/>
                </a:solidFill>
              </a:rPr>
              <a:t>Effect of Chain Stiffness on </a:t>
            </a:r>
            <a:r>
              <a:rPr lang="en-US" sz="2800" dirty="0" err="1">
                <a:solidFill>
                  <a:srgbClr val="FF0000"/>
                </a:solidFill>
              </a:rPr>
              <a:t>T</a:t>
            </a:r>
            <a:r>
              <a:rPr lang="en-US" sz="2800" baseline="-25000" dirty="0" err="1">
                <a:solidFill>
                  <a:srgbClr val="FF0000"/>
                </a:solidFill>
              </a:rPr>
              <a:t>g</a:t>
            </a:r>
            <a:r>
              <a:rPr lang="en-US" sz="2800" dirty="0">
                <a:solidFill>
                  <a:srgbClr val="FF0000"/>
                </a:solidFill>
              </a:rPr>
              <a:t> </a:t>
            </a:r>
          </a:p>
        </p:txBody>
      </p:sp>
      <p:sp>
        <p:nvSpPr>
          <p:cNvPr id="4" name="Slide Number Placeholder 3"/>
          <p:cNvSpPr>
            <a:spLocks noGrp="1"/>
          </p:cNvSpPr>
          <p:nvPr>
            <p:ph type="sldNum" sz="quarter" idx="12"/>
          </p:nvPr>
        </p:nvSpPr>
        <p:spPr/>
        <p:txBody>
          <a:bodyPr/>
          <a:lstStyle/>
          <a:p>
            <a:fld id="{A0A6AB0F-C641-448F-9F5A-BBC29C3F21F5}" type="slidenum">
              <a:rPr lang="en-US" smtClean="0"/>
              <a:t>32</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marL="0" indent="0">
              <a:lnSpc>
                <a:spcPct val="150000"/>
              </a:lnSpc>
              <a:buNone/>
            </a:pPr>
            <a:r>
              <a:rPr lang="en-US" sz="2000" dirty="0" smtClean="0"/>
              <a:t>As </a:t>
            </a:r>
            <a:r>
              <a:rPr lang="en-US" sz="2000" dirty="0" err="1"/>
              <a:t>Tg</a:t>
            </a:r>
            <a:r>
              <a:rPr lang="en-US" sz="2000" dirty="0"/>
              <a:t> depends on the ability of a chain to undergo internal rotations, we expect chain flexibility to be associated with low glass transitions. Poly(dimethyl </a:t>
            </a:r>
            <a:r>
              <a:rPr lang="en-US" sz="2000" dirty="0" err="1"/>
              <a:t>siloxane</a:t>
            </a:r>
            <a:r>
              <a:rPr lang="en-US" sz="2000" dirty="0"/>
              <a:t>) is an extremely flexible polymer due to the large separation between the methyl substituted silicon </a:t>
            </a:r>
            <a:r>
              <a:rPr lang="en-US" sz="2000" dirty="0" smtClean="0"/>
              <a:t>atoms</a:t>
            </a:r>
          </a:p>
          <a:p>
            <a:pPr marL="0" indent="0">
              <a:lnSpc>
                <a:spcPct val="150000"/>
              </a:lnSpc>
              <a:buNone/>
            </a:pP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3076574"/>
            <a:ext cx="1981200" cy="1190625"/>
          </a:xfrm>
          <a:prstGeom prst="rect">
            <a:avLst/>
          </a:prstGeom>
        </p:spPr>
      </p:pic>
      <p:sp>
        <p:nvSpPr>
          <p:cNvPr id="6" name="Rectangle 5"/>
          <p:cNvSpPr/>
          <p:nvPr/>
        </p:nvSpPr>
        <p:spPr>
          <a:xfrm>
            <a:off x="685800" y="4680020"/>
            <a:ext cx="7620000" cy="1200329"/>
          </a:xfrm>
          <a:prstGeom prst="rect">
            <a:avLst/>
          </a:prstGeom>
        </p:spPr>
        <p:txBody>
          <a:bodyPr wrap="square">
            <a:spAutoFit/>
          </a:bodyPr>
          <a:lstStyle/>
          <a:p>
            <a:pPr>
              <a:lnSpc>
                <a:spcPct val="200000"/>
              </a:lnSpc>
            </a:pPr>
            <a:r>
              <a:rPr lang="en-US" dirty="0"/>
              <a:t>Compared to other polymeric materials, poly(dimethyl </a:t>
            </a:r>
            <a:r>
              <a:rPr lang="en-US" dirty="0" err="1"/>
              <a:t>siloxane</a:t>
            </a:r>
            <a:r>
              <a:rPr lang="en-US" dirty="0"/>
              <a:t>) has the lowest glass transition temperature (</a:t>
            </a:r>
            <a:r>
              <a:rPr lang="en-US" dirty="0" err="1"/>
              <a:t>Tg</a:t>
            </a:r>
            <a:r>
              <a:rPr lang="en-US" dirty="0"/>
              <a:t> = 150 K).</a:t>
            </a:r>
          </a:p>
        </p:txBody>
      </p:sp>
    </p:spTree>
    <p:extLst>
      <p:ext uri="{BB962C8B-B14F-4D97-AF65-F5344CB8AC3E}">
        <p14:creationId xmlns:p14="http://schemas.microsoft.com/office/powerpoint/2010/main" val="6467737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solidFill>
                  <a:srgbClr val="FF0000"/>
                </a:solidFill>
              </a:rPr>
              <a:t>Effect of Chain Stiffness on </a:t>
            </a:r>
            <a:r>
              <a:rPr lang="en-US" sz="2800" dirty="0" err="1">
                <a:solidFill>
                  <a:srgbClr val="FF0000"/>
                </a:solidFill>
              </a:rPr>
              <a:t>T</a:t>
            </a:r>
            <a:r>
              <a:rPr lang="en-US" sz="2800" baseline="-25000" dirty="0" err="1">
                <a:solidFill>
                  <a:srgbClr val="FF0000"/>
                </a:solidFill>
              </a:rPr>
              <a:t>g</a:t>
            </a:r>
            <a:r>
              <a:rPr lang="en-US" sz="2800" dirty="0">
                <a:solidFill>
                  <a:srgbClr val="FF0000"/>
                </a:solidFill>
              </a:rPr>
              <a:t> </a:t>
            </a:r>
          </a:p>
        </p:txBody>
      </p:sp>
      <p:sp>
        <p:nvSpPr>
          <p:cNvPr id="4" name="Slide Number Placeholder 3"/>
          <p:cNvSpPr>
            <a:spLocks noGrp="1"/>
          </p:cNvSpPr>
          <p:nvPr>
            <p:ph type="sldNum" sz="quarter" idx="12"/>
          </p:nvPr>
        </p:nvSpPr>
        <p:spPr/>
        <p:txBody>
          <a:bodyPr/>
          <a:lstStyle/>
          <a:p>
            <a:fld id="{A0A6AB0F-C641-448F-9F5A-BBC29C3F21F5}" type="slidenum">
              <a:rPr lang="en-US" smtClean="0"/>
              <a:t>33</a:t>
            </a:fld>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981200"/>
            <a:ext cx="7391400" cy="3048000"/>
          </a:xfrm>
        </p:spPr>
      </p:pic>
      <p:sp>
        <p:nvSpPr>
          <p:cNvPr id="8" name="Rectangle 7"/>
          <p:cNvSpPr/>
          <p:nvPr/>
        </p:nvSpPr>
        <p:spPr>
          <a:xfrm>
            <a:off x="1440543" y="1219200"/>
            <a:ext cx="4876800" cy="369332"/>
          </a:xfrm>
          <a:prstGeom prst="rect">
            <a:avLst/>
          </a:prstGeom>
        </p:spPr>
        <p:txBody>
          <a:bodyPr wrap="square">
            <a:spAutoFit/>
          </a:bodyPr>
          <a:lstStyle/>
          <a:p>
            <a:r>
              <a:rPr lang="en-US" i="1" dirty="0"/>
              <a:t>Table </a:t>
            </a:r>
            <a:r>
              <a:rPr lang="en-US" i="1" dirty="0" smtClean="0"/>
              <a:t> </a:t>
            </a:r>
            <a:r>
              <a:rPr lang="en-US" i="1" dirty="0"/>
              <a:t>– Effect of Chain </a:t>
            </a:r>
            <a:r>
              <a:rPr lang="en-US" i="1" dirty="0" err="1"/>
              <a:t>Stiffnes</a:t>
            </a:r>
            <a:endParaRPr lang="en-US" i="1" dirty="0"/>
          </a:p>
        </p:txBody>
      </p:sp>
      <p:sp>
        <p:nvSpPr>
          <p:cNvPr id="9" name="Rectangle 8"/>
          <p:cNvSpPr/>
          <p:nvPr/>
        </p:nvSpPr>
        <p:spPr>
          <a:xfrm>
            <a:off x="693057" y="5334000"/>
            <a:ext cx="8229599" cy="1200329"/>
          </a:xfrm>
          <a:prstGeom prst="rect">
            <a:avLst/>
          </a:prstGeom>
        </p:spPr>
        <p:txBody>
          <a:bodyPr wrap="square">
            <a:spAutoFit/>
          </a:bodyPr>
          <a:lstStyle/>
          <a:p>
            <a:r>
              <a:rPr lang="en-US" dirty="0"/>
              <a:t>As shown in </a:t>
            </a:r>
            <a:r>
              <a:rPr lang="en-US" dirty="0" smtClean="0"/>
              <a:t>the Table , </a:t>
            </a:r>
            <a:r>
              <a:rPr lang="en-US" dirty="0"/>
              <a:t>polymers that contain −CH2 −CH2 − sequences and ether linkages in the main-chain have relatively easy internal rotations and therefore low </a:t>
            </a:r>
            <a:r>
              <a:rPr lang="en-US" dirty="0" err="1"/>
              <a:t>Tg</a:t>
            </a:r>
            <a:r>
              <a:rPr lang="en-US" dirty="0"/>
              <a:t> values. Substitution of ethylene groups with p-</a:t>
            </a:r>
            <a:r>
              <a:rPr lang="en-US" dirty="0" err="1"/>
              <a:t>phenylene</a:t>
            </a:r>
            <a:r>
              <a:rPr lang="en-US" dirty="0"/>
              <a:t> units leads to increased chain rigidity and high glass transition temperature</a:t>
            </a:r>
          </a:p>
        </p:txBody>
      </p:sp>
    </p:spTree>
    <p:extLst>
      <p:ext uri="{BB962C8B-B14F-4D97-AF65-F5344CB8AC3E}">
        <p14:creationId xmlns:p14="http://schemas.microsoft.com/office/powerpoint/2010/main" val="40560079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solidFill>
                  <a:srgbClr val="FF0000"/>
                </a:solidFill>
              </a:rPr>
              <a:t>Steric Effects on </a:t>
            </a:r>
            <a:r>
              <a:rPr lang="en-US" sz="2800" dirty="0" err="1">
                <a:solidFill>
                  <a:srgbClr val="FF0000"/>
                </a:solidFill>
              </a:rPr>
              <a:t>T</a:t>
            </a:r>
            <a:r>
              <a:rPr lang="en-US" sz="2800" baseline="-25000" dirty="0" err="1">
                <a:solidFill>
                  <a:srgbClr val="FF0000"/>
                </a:solidFill>
              </a:rPr>
              <a:t>g</a:t>
            </a:r>
            <a:r>
              <a:rPr lang="en-US" sz="2800" dirty="0">
                <a:solidFill>
                  <a:srgbClr val="FF0000"/>
                </a:solidFill>
              </a:rPr>
              <a:t> </a:t>
            </a:r>
          </a:p>
        </p:txBody>
      </p:sp>
      <p:sp>
        <p:nvSpPr>
          <p:cNvPr id="4" name="Slide Number Placeholder 3"/>
          <p:cNvSpPr>
            <a:spLocks noGrp="1"/>
          </p:cNvSpPr>
          <p:nvPr>
            <p:ph type="sldNum" sz="quarter" idx="12"/>
          </p:nvPr>
        </p:nvSpPr>
        <p:spPr/>
        <p:txBody>
          <a:bodyPr/>
          <a:lstStyle/>
          <a:p>
            <a:fld id="{A0A6AB0F-C641-448F-9F5A-BBC29C3F21F5}" type="slidenum">
              <a:rPr lang="en-US" smtClean="0"/>
              <a:t>34</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a:lnSpc>
                <a:spcPct val="150000"/>
              </a:lnSpc>
            </a:pPr>
            <a:r>
              <a:rPr lang="en-US" sz="1800" dirty="0"/>
              <a:t>The presence of </a:t>
            </a:r>
            <a:r>
              <a:rPr lang="en-US" sz="1800" b="1" dirty="0"/>
              <a:t>bulky side groups</a:t>
            </a:r>
            <a:r>
              <a:rPr lang="en-US" sz="1800" dirty="0"/>
              <a:t> hinders </a:t>
            </a:r>
            <a:r>
              <a:rPr lang="en-US" sz="1800" b="1" dirty="0"/>
              <a:t>rotation of the backbone atoms</a:t>
            </a:r>
            <a:r>
              <a:rPr lang="en-US" sz="1800" dirty="0"/>
              <a:t> due </a:t>
            </a:r>
            <a:r>
              <a:rPr lang="en-US" sz="1800" dirty="0" smtClean="0"/>
              <a:t>to </a:t>
            </a:r>
            <a:r>
              <a:rPr lang="en-US" sz="1800" b="1" dirty="0" smtClean="0"/>
              <a:t>steric </a:t>
            </a:r>
            <a:r>
              <a:rPr lang="en-US" sz="1800" b="1" dirty="0"/>
              <a:t>hindrance</a:t>
            </a:r>
            <a:r>
              <a:rPr lang="en-US" sz="1800" dirty="0" smtClean="0">
                <a:effectLst/>
              </a:rPr>
              <a:t> ,</a:t>
            </a:r>
            <a:r>
              <a:rPr lang="en-US" sz="1800" dirty="0"/>
              <a:t> and therefore results in an increase in </a:t>
            </a:r>
            <a:r>
              <a:rPr lang="en-US" sz="1800" dirty="0" err="1"/>
              <a:t>T</a:t>
            </a:r>
            <a:r>
              <a:rPr lang="en-US" sz="1800" baseline="-25000" dirty="0" err="1" smtClean="0">
                <a:effectLst/>
              </a:rPr>
              <a:t>g</a:t>
            </a:r>
            <a:r>
              <a:rPr lang="en-US" sz="1800" dirty="0"/>
              <a:t>. The magnitude of this </a:t>
            </a:r>
            <a:r>
              <a:rPr lang="en-US" sz="1800" dirty="0" smtClean="0"/>
              <a:t>effect depends </a:t>
            </a:r>
            <a:r>
              <a:rPr lang="en-US" sz="1800" dirty="0"/>
              <a:t>on the size of the side groups and it is possible to establish a correlation between the molar volume of the side group and </a:t>
            </a:r>
            <a:r>
              <a:rPr lang="en-US" sz="1800" dirty="0" err="1"/>
              <a:t>T</a:t>
            </a:r>
            <a:r>
              <a:rPr lang="en-US" sz="1800" baseline="-25000" dirty="0" err="1"/>
              <a:t>g</a:t>
            </a:r>
            <a:r>
              <a:rPr lang="en-US" sz="1800" dirty="0"/>
              <a:t>. This is illustrated in Table 2 for vinyl polymers having the general </a:t>
            </a:r>
            <a:r>
              <a:rPr lang="en-US" sz="1800" dirty="0" smtClean="0"/>
              <a:t>structure</a:t>
            </a:r>
            <a:r>
              <a:rPr lang="en-US" sz="2000" dirty="0" smtClean="0"/>
              <a:t> </a:t>
            </a:r>
            <a:r>
              <a:rPr lang="en-US" sz="2000" dirty="0" smtClean="0">
                <a:solidFill>
                  <a:srgbClr val="FF0000"/>
                </a:solidFill>
              </a:rPr>
              <a:t>— </a:t>
            </a:r>
            <a:r>
              <a:rPr lang="en-US" sz="2000" dirty="0">
                <a:solidFill>
                  <a:srgbClr val="FF0000"/>
                </a:solidFill>
              </a:rPr>
              <a:t>[CH</a:t>
            </a:r>
            <a:r>
              <a:rPr lang="en-US" sz="2000" baseline="-25000" dirty="0" smtClean="0">
                <a:solidFill>
                  <a:srgbClr val="FF0000"/>
                </a:solidFill>
                <a:effectLst/>
              </a:rPr>
              <a:t>2</a:t>
            </a:r>
            <a:r>
              <a:rPr lang="en-US" sz="2000" dirty="0">
                <a:solidFill>
                  <a:srgbClr val="FF0000"/>
                </a:solidFill>
              </a:rPr>
              <a:t> — CHX ] </a:t>
            </a:r>
            <a:r>
              <a:rPr lang="en-US" sz="2000" dirty="0" smtClean="0">
                <a:solidFill>
                  <a:srgbClr val="FF0000"/>
                </a:solidFill>
              </a:rPr>
              <a:t>—  Table : Steric Effect  </a:t>
            </a:r>
          </a:p>
          <a:p>
            <a:pPr>
              <a:lnSpc>
                <a:spcPct val="150000"/>
              </a:lnSpc>
            </a:pPr>
            <a:r>
              <a:rPr lang="en-US" sz="2000" dirty="0" smtClean="0"/>
              <a:t>An </a:t>
            </a:r>
            <a:r>
              <a:rPr lang="en-US" sz="2000" dirty="0"/>
              <a:t>increase of ca. 120 K is observed with increasing the size of the side group.</a:t>
            </a:r>
            <a:endParaRPr lang="en-US" sz="2000" dirty="0" smtClean="0">
              <a:solidFill>
                <a:srgbClr val="FF0000"/>
              </a:solidFill>
              <a:effectLst/>
            </a:endParaRPr>
          </a:p>
          <a:p>
            <a:pPr marL="0" indent="0">
              <a:buNone/>
            </a:pPr>
            <a:r>
              <a:rPr lang="en-US" sz="2000" dirty="0"/>
              <a:t/>
            </a:r>
            <a:br>
              <a:rPr lang="en-US" sz="2000" dirty="0"/>
            </a:br>
            <a:endParaRPr lang="en-US" sz="20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976914"/>
            <a:ext cx="7924799" cy="2728686"/>
          </a:xfrm>
          <a:prstGeom prst="rect">
            <a:avLst/>
          </a:prstGeom>
        </p:spPr>
      </p:pic>
    </p:spTree>
    <p:extLst>
      <p:ext uri="{BB962C8B-B14F-4D97-AF65-F5344CB8AC3E}">
        <p14:creationId xmlns:p14="http://schemas.microsoft.com/office/powerpoint/2010/main" val="19384702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solidFill>
                  <a:srgbClr val="FF0000"/>
                </a:solidFill>
              </a:rPr>
              <a:t>Steric Effects on </a:t>
            </a:r>
            <a:r>
              <a:rPr lang="en-US" sz="2800" dirty="0" err="1">
                <a:solidFill>
                  <a:srgbClr val="FF0000"/>
                </a:solidFill>
              </a:rPr>
              <a:t>T</a:t>
            </a:r>
            <a:r>
              <a:rPr lang="en-US" sz="2800" baseline="-25000" dirty="0" err="1">
                <a:solidFill>
                  <a:srgbClr val="FF0000"/>
                </a:solidFill>
              </a:rPr>
              <a:t>g</a:t>
            </a:r>
            <a:r>
              <a:rPr lang="en-US" sz="2800" dirty="0">
                <a:solidFill>
                  <a:srgbClr val="FF0000"/>
                </a:solidFill>
              </a:rPr>
              <a:t> </a:t>
            </a:r>
          </a:p>
        </p:txBody>
      </p:sp>
      <p:sp>
        <p:nvSpPr>
          <p:cNvPr id="4" name="Slide Number Placeholder 3"/>
          <p:cNvSpPr>
            <a:spLocks noGrp="1"/>
          </p:cNvSpPr>
          <p:nvPr>
            <p:ph type="sldNum" sz="quarter" idx="12"/>
          </p:nvPr>
        </p:nvSpPr>
        <p:spPr/>
        <p:txBody>
          <a:bodyPr/>
          <a:lstStyle/>
          <a:p>
            <a:fld id="{A0A6AB0F-C641-448F-9F5A-BBC29C3F21F5}" type="slidenum">
              <a:rPr lang="en-US" smtClean="0"/>
              <a:t>35</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marL="0" indent="0">
              <a:buNone/>
            </a:pPr>
            <a:r>
              <a:rPr lang="en-US" sz="2000" dirty="0"/>
              <a:t/>
            </a:r>
            <a:br>
              <a:rPr lang="en-US" sz="2000" dirty="0"/>
            </a:br>
            <a:endParaRPr lang="en-US" sz="2000" dirty="0"/>
          </a:p>
        </p:txBody>
      </p:sp>
      <p:sp>
        <p:nvSpPr>
          <p:cNvPr id="5" name="Rectangle 4"/>
          <p:cNvSpPr/>
          <p:nvPr/>
        </p:nvSpPr>
        <p:spPr>
          <a:xfrm>
            <a:off x="159657" y="936010"/>
            <a:ext cx="8763000" cy="5355312"/>
          </a:xfrm>
          <a:prstGeom prst="rect">
            <a:avLst/>
          </a:prstGeom>
        </p:spPr>
        <p:txBody>
          <a:bodyPr wrap="square">
            <a:spAutoFit/>
          </a:bodyPr>
          <a:lstStyle/>
          <a:p>
            <a:pPr>
              <a:lnSpc>
                <a:spcPct val="150000"/>
              </a:lnSpc>
            </a:pPr>
            <a:r>
              <a:rPr lang="en-US" sz="2000" dirty="0"/>
              <a:t>For polymers of type</a:t>
            </a:r>
          </a:p>
          <a:p>
            <a:pPr>
              <a:lnSpc>
                <a:spcPct val="150000"/>
              </a:lnSpc>
            </a:pPr>
            <a:r>
              <a:rPr lang="en-US" sz="2000" dirty="0" smtClean="0">
                <a:solidFill>
                  <a:srgbClr val="FF0000"/>
                </a:solidFill>
              </a:rPr>
              <a:t>                                   —[</a:t>
            </a:r>
            <a:r>
              <a:rPr lang="en-US" sz="2000" dirty="0">
                <a:solidFill>
                  <a:srgbClr val="FF0000"/>
                </a:solidFill>
              </a:rPr>
              <a:t>CH</a:t>
            </a:r>
            <a:r>
              <a:rPr lang="en-US" sz="2000" baseline="-25000" dirty="0">
                <a:solidFill>
                  <a:srgbClr val="FF0000"/>
                </a:solidFill>
              </a:rPr>
              <a:t>2</a:t>
            </a:r>
            <a:r>
              <a:rPr lang="en-US" sz="2000" dirty="0">
                <a:solidFill>
                  <a:srgbClr val="FF0000"/>
                </a:solidFill>
              </a:rPr>
              <a:t> — CYX ] —</a:t>
            </a:r>
          </a:p>
          <a:p>
            <a:pPr>
              <a:lnSpc>
                <a:spcPct val="150000"/>
              </a:lnSpc>
            </a:pPr>
            <a:r>
              <a:rPr lang="en-US" sz="2000" b="1" dirty="0"/>
              <a:t>steric hindrance effects</a:t>
            </a:r>
            <a:r>
              <a:rPr lang="en-US" sz="2000" dirty="0"/>
              <a:t> are even more pronounced. As shown in </a:t>
            </a:r>
            <a:r>
              <a:rPr lang="en-US" sz="2000"/>
              <a:t>Table </a:t>
            </a:r>
            <a:r>
              <a:rPr lang="en-US" sz="2000" smtClean="0"/>
              <a:t>, </a:t>
            </a:r>
            <a:r>
              <a:rPr lang="en-US" sz="2000" dirty="0"/>
              <a:t>compared to poly(methyl acrylate), the glass transition of poly(methyl methacrylate) is 100 K higher.</a:t>
            </a:r>
          </a:p>
          <a:p>
            <a:pPr>
              <a:lnSpc>
                <a:spcPct val="150000"/>
              </a:lnSpc>
            </a:pPr>
            <a:r>
              <a:rPr lang="en-US" sz="2000" i="1" dirty="0"/>
              <a:t>Table </a:t>
            </a:r>
            <a:r>
              <a:rPr lang="en-US" sz="2000" i="1" dirty="0" smtClean="0"/>
              <a:t>– </a:t>
            </a:r>
            <a:r>
              <a:rPr lang="en-US" sz="2000" i="1" dirty="0"/>
              <a:t>Steric </a:t>
            </a:r>
            <a:r>
              <a:rPr lang="en-US" sz="2000" i="1" dirty="0" smtClean="0"/>
              <a:t>Effects</a:t>
            </a:r>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810000"/>
            <a:ext cx="6934200" cy="2209800"/>
          </a:xfrm>
          <a:prstGeom prst="rect">
            <a:avLst/>
          </a:prstGeom>
        </p:spPr>
      </p:pic>
    </p:spTree>
    <p:extLst>
      <p:ext uri="{BB962C8B-B14F-4D97-AF65-F5344CB8AC3E}">
        <p14:creationId xmlns:p14="http://schemas.microsoft.com/office/powerpoint/2010/main" val="41092222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solidFill>
                  <a:srgbClr val="FF0000"/>
                </a:solidFill>
              </a:rPr>
              <a:t>Effect of Intermolecular Forces </a:t>
            </a:r>
          </a:p>
        </p:txBody>
      </p:sp>
      <p:sp>
        <p:nvSpPr>
          <p:cNvPr id="4" name="Slide Number Placeholder 3"/>
          <p:cNvSpPr>
            <a:spLocks noGrp="1"/>
          </p:cNvSpPr>
          <p:nvPr>
            <p:ph type="sldNum" sz="quarter" idx="12"/>
          </p:nvPr>
        </p:nvSpPr>
        <p:spPr/>
        <p:txBody>
          <a:bodyPr/>
          <a:lstStyle/>
          <a:p>
            <a:fld id="{A0A6AB0F-C641-448F-9F5A-BBC29C3F21F5}" type="slidenum">
              <a:rPr lang="en-US" smtClean="0"/>
              <a:t>36</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marL="0" indent="0">
              <a:buNone/>
            </a:pPr>
            <a:r>
              <a:rPr lang="en-US" sz="2000" dirty="0" smtClean="0"/>
              <a:t>The </a:t>
            </a:r>
            <a:r>
              <a:rPr lang="en-US" sz="2000" dirty="0"/>
              <a:t>presence of </a:t>
            </a:r>
            <a:r>
              <a:rPr lang="en-US" sz="2000" b="1" dirty="0"/>
              <a:t>polar side groups</a:t>
            </a:r>
            <a:r>
              <a:rPr lang="en-US" sz="2000" dirty="0"/>
              <a:t> leads to </a:t>
            </a:r>
            <a:r>
              <a:rPr lang="en-US" sz="2000" b="1" dirty="0"/>
              <a:t>strong intermolecular attractive interactions</a:t>
            </a:r>
            <a:r>
              <a:rPr lang="en-US" sz="2000" dirty="0"/>
              <a:t> between chains which </a:t>
            </a:r>
            <a:r>
              <a:rPr lang="en-US" sz="2000" b="1" dirty="0"/>
              <a:t>hinders molecular motion</a:t>
            </a:r>
            <a:r>
              <a:rPr lang="en-US" sz="2000" dirty="0"/>
              <a:t> thus causing an increase in </a:t>
            </a:r>
            <a:r>
              <a:rPr lang="en-US" sz="2000" dirty="0" err="1"/>
              <a:t>T</a:t>
            </a:r>
            <a:r>
              <a:rPr lang="en-US" sz="2000" baseline="-25000" dirty="0" err="1"/>
              <a:t>g</a:t>
            </a:r>
            <a:r>
              <a:rPr lang="en-US" sz="2000" dirty="0"/>
              <a:t>. This effect is illustrated for the polymers of type</a:t>
            </a:r>
          </a:p>
          <a:p>
            <a:r>
              <a:rPr lang="en-US" sz="2000" dirty="0"/>
              <a:t>− [CH</a:t>
            </a:r>
            <a:r>
              <a:rPr lang="en-US" sz="2000" baseline="-25000" dirty="0" smtClean="0"/>
              <a:t>2</a:t>
            </a:r>
            <a:r>
              <a:rPr lang="en-US" sz="2000" dirty="0"/>
              <a:t> − CHX ] −</a:t>
            </a:r>
            <a:endParaRPr lang="en-US" sz="2000" dirty="0" smtClean="0"/>
          </a:p>
          <a:p>
            <a:r>
              <a:rPr lang="en-US" sz="2000" dirty="0"/>
              <a:t>reported in </a:t>
            </a:r>
            <a:r>
              <a:rPr lang="en-US" sz="2000" dirty="0" smtClean="0"/>
              <a:t>the Table  </a:t>
            </a:r>
            <a:r>
              <a:rPr lang="en-US" sz="2000" dirty="0"/>
              <a:t>The three substituents </a:t>
            </a:r>
            <a:r>
              <a:rPr lang="en-US" sz="2000" i="1" dirty="0"/>
              <a:t>i.e.</a:t>
            </a:r>
            <a:r>
              <a:rPr lang="en-US" sz="2000" dirty="0"/>
              <a:t> methyl, </a:t>
            </a:r>
            <a:r>
              <a:rPr lang="en-US" sz="2000" dirty="0" err="1"/>
              <a:t>Cl</a:t>
            </a:r>
            <a:r>
              <a:rPr lang="en-US" sz="2000" dirty="0"/>
              <a:t> and OH groups have comparable size and therefore hinder bond rotation to the same extent. However, the non-polar polypropylene has a </a:t>
            </a:r>
            <a:r>
              <a:rPr lang="en-US" sz="2000" dirty="0" err="1"/>
              <a:t>T</a:t>
            </a:r>
            <a:r>
              <a:rPr lang="en-US" sz="2000" baseline="-25000" dirty="0" err="1"/>
              <a:t>g</a:t>
            </a:r>
            <a:r>
              <a:rPr lang="en-US" sz="2000" dirty="0"/>
              <a:t> that is 100 K below that of polar poly(vinyl </a:t>
            </a:r>
            <a:r>
              <a:rPr lang="en-US" sz="2000" dirty="0" err="1"/>
              <a:t>cloride</a:t>
            </a:r>
            <a:r>
              <a:rPr lang="en-US" sz="2000" dirty="0"/>
              <a:t>) and poly(vinyl alcohol</a:t>
            </a:r>
            <a:r>
              <a:rPr lang="en-US" sz="2000" dirty="0" smtClean="0"/>
              <a:t>).</a:t>
            </a:r>
          </a:p>
          <a:p>
            <a:endParaRPr lang="en-US" sz="2000" dirty="0"/>
          </a:p>
          <a:p>
            <a:pPr marL="0" indent="0">
              <a:buNone/>
            </a:pPr>
            <a:r>
              <a:rPr lang="en-US" sz="2000" i="1" dirty="0"/>
              <a:t>Table </a:t>
            </a:r>
            <a:r>
              <a:rPr lang="en-US" sz="2000" i="1" dirty="0" smtClean="0"/>
              <a:t>– </a:t>
            </a:r>
            <a:r>
              <a:rPr lang="en-US" sz="2000" i="1" dirty="0"/>
              <a:t>Effect of </a:t>
            </a:r>
            <a:r>
              <a:rPr lang="en-US" sz="2000" i="1" dirty="0" smtClean="0"/>
              <a:t>Intermolecular Forces</a:t>
            </a:r>
          </a:p>
          <a:p>
            <a:pPr marL="0" indent="0">
              <a:buNone/>
            </a:pPr>
            <a:endParaRPr lang="en-US" sz="2000" dirty="0"/>
          </a:p>
        </p:txBody>
      </p:sp>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267200"/>
            <a:ext cx="7772400" cy="2362200"/>
          </a:xfrm>
          <a:prstGeom prst="rect">
            <a:avLst/>
          </a:prstGeom>
        </p:spPr>
      </p:pic>
    </p:spTree>
    <p:extLst>
      <p:ext uri="{BB962C8B-B14F-4D97-AF65-F5344CB8AC3E}">
        <p14:creationId xmlns:p14="http://schemas.microsoft.com/office/powerpoint/2010/main" val="16030274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solidFill>
                  <a:srgbClr val="FF0000"/>
                </a:solidFill>
              </a:rPr>
              <a:t>Flexible Alkyl Chains and "Internal </a:t>
            </a:r>
            <a:r>
              <a:rPr lang="en-US" sz="2800" dirty="0" smtClean="0">
                <a:solidFill>
                  <a:srgbClr val="FF0000"/>
                </a:solidFill>
              </a:rPr>
              <a:t>Plasticization</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37</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marL="0" indent="0">
              <a:lnSpc>
                <a:spcPct val="150000"/>
              </a:lnSpc>
              <a:buNone/>
            </a:pPr>
            <a:r>
              <a:rPr lang="en-US" sz="2000" dirty="0"/>
              <a:t>We have seen that, due to </a:t>
            </a:r>
            <a:r>
              <a:rPr lang="en-US" sz="2000" b="1" dirty="0"/>
              <a:t>steric hindrance</a:t>
            </a:r>
            <a:r>
              <a:rPr lang="en-US" sz="2000" dirty="0"/>
              <a:t>, the presence of </a:t>
            </a:r>
            <a:r>
              <a:rPr lang="en-US" sz="2000" b="1" dirty="0"/>
              <a:t>bulky side groups</a:t>
            </a:r>
            <a:r>
              <a:rPr lang="en-US" sz="2000" dirty="0"/>
              <a:t> causes an increase in </a:t>
            </a:r>
            <a:r>
              <a:rPr lang="en-US" sz="2000" dirty="0" err="1"/>
              <a:t>T</a:t>
            </a:r>
            <a:r>
              <a:rPr lang="en-US" sz="2000" baseline="-25000" dirty="0" err="1"/>
              <a:t>g</a:t>
            </a:r>
            <a:r>
              <a:rPr lang="en-US" sz="2000" dirty="0"/>
              <a:t>. However, this is only true </a:t>
            </a:r>
            <a:r>
              <a:rPr lang="en-US" sz="2000" b="1" dirty="0"/>
              <a:t>if</a:t>
            </a:r>
            <a:r>
              <a:rPr lang="en-US" sz="2000" dirty="0"/>
              <a:t> the side groups are rigid. Flexible alkyl chains cause a </a:t>
            </a:r>
            <a:r>
              <a:rPr lang="en-US" sz="2000" b="1" dirty="0"/>
              <a:t>decrease</a:t>
            </a:r>
            <a:r>
              <a:rPr lang="en-US" sz="2000" dirty="0"/>
              <a:t> in the glass transition temperature. This effect is illustrated below for the acrylate series: the glass transition decreases as the size of the side group increases.</a:t>
            </a:r>
          </a:p>
          <a:p>
            <a:pPr marL="0" indent="0">
              <a:buNone/>
            </a:pPr>
            <a:endParaRPr lang="en-US" sz="2000" i="1" dirty="0" smtClean="0"/>
          </a:p>
        </p:txBody>
      </p:sp>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3228975"/>
            <a:ext cx="3505200" cy="65722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4052886"/>
            <a:ext cx="8229599" cy="2500314"/>
          </a:xfrm>
          <a:prstGeom prst="rect">
            <a:avLst/>
          </a:prstGeom>
        </p:spPr>
      </p:pic>
    </p:spTree>
    <p:extLst>
      <p:ext uri="{BB962C8B-B14F-4D97-AF65-F5344CB8AC3E}">
        <p14:creationId xmlns:p14="http://schemas.microsoft.com/office/powerpoint/2010/main" val="29632636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solidFill>
                  <a:srgbClr val="FF0000"/>
                </a:solidFill>
              </a:rPr>
              <a:t>Flexible Alkyl Chains and "Internal Plasticization</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38</a:t>
            </a:fld>
            <a:endParaRPr lang="en-US"/>
          </a:p>
        </p:txBody>
      </p:sp>
      <p:sp>
        <p:nvSpPr>
          <p:cNvPr id="3" name="Content Placeholder 2"/>
          <p:cNvSpPr>
            <a:spLocks noGrp="1"/>
          </p:cNvSpPr>
          <p:nvPr>
            <p:ph idx="1"/>
          </p:nvPr>
        </p:nvSpPr>
        <p:spPr>
          <a:xfrm>
            <a:off x="76200" y="990601"/>
            <a:ext cx="8915400" cy="5867400"/>
          </a:xfrm>
        </p:spPr>
        <p:txBody>
          <a:bodyPr>
            <a:normAutofit fontScale="92500"/>
          </a:bodyPr>
          <a:lstStyle/>
          <a:p>
            <a:pPr marL="0" indent="0">
              <a:lnSpc>
                <a:spcPct val="200000"/>
              </a:lnSpc>
              <a:buNone/>
            </a:pPr>
            <a:r>
              <a:rPr lang="en-US" sz="2000" dirty="0"/>
              <a:t>The effect is similar to the decrease in </a:t>
            </a:r>
            <a:r>
              <a:rPr lang="en-US" sz="2000" dirty="0" err="1">
                <a:solidFill>
                  <a:srgbClr val="FF0000"/>
                </a:solidFill>
              </a:rPr>
              <a:t>T</a:t>
            </a:r>
            <a:r>
              <a:rPr lang="en-US" sz="2000" baseline="-25000" dirty="0" err="1">
                <a:solidFill>
                  <a:srgbClr val="FF0000"/>
                </a:solidFill>
              </a:rPr>
              <a:t>g</a:t>
            </a:r>
            <a:r>
              <a:rPr lang="en-US" sz="2000" dirty="0"/>
              <a:t> that is observed due to addition of low molar mass compounds (</a:t>
            </a:r>
            <a:r>
              <a:rPr lang="en-US" sz="2000" i="1" dirty="0"/>
              <a:t>i.e.</a:t>
            </a:r>
            <a:r>
              <a:rPr lang="en-US" sz="2000" dirty="0"/>
              <a:t> plasticizers) and is therefore referred to as "internal plasticization". It is explained by considering that only the first units of the side group,</a:t>
            </a:r>
            <a:r>
              <a:rPr lang="en-US" sz="2000" i="1" dirty="0"/>
              <a:t> i.e.</a:t>
            </a:r>
            <a:r>
              <a:rPr lang="en-US" sz="2000" dirty="0"/>
              <a:t> − COO and −CH</a:t>
            </a:r>
            <a:r>
              <a:rPr lang="en-US" sz="2000" baseline="-25000" dirty="0"/>
              <a:t>2</a:t>
            </a:r>
            <a:r>
              <a:rPr lang="en-US" sz="2000" dirty="0"/>
              <a:t>− groups which are closest to the chain provide steric hindrance to internal rotation. The additional flexible CH</a:t>
            </a:r>
            <a:r>
              <a:rPr lang="en-US" sz="2000" baseline="-25000" dirty="0"/>
              <a:t>2</a:t>
            </a:r>
            <a:r>
              <a:rPr lang="en-US" sz="2000" dirty="0"/>
              <a:t> units do affect the motion of the backbone atoms as they are flexible and can undergo rotations about side-chain bonds. As it will be evident from the discussion in the following section, the flexible side-chains, with their motion, produce an increase in free volume and this makes the motion of the backbone atoms less hindered. As a consequence the glass transition decreases.</a:t>
            </a:r>
            <a:endParaRPr lang="en-US" sz="2000" i="1" dirty="0" smtClean="0"/>
          </a:p>
        </p:txBody>
      </p:sp>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spTree>
    <p:extLst>
      <p:ext uri="{BB962C8B-B14F-4D97-AF65-F5344CB8AC3E}">
        <p14:creationId xmlns:p14="http://schemas.microsoft.com/office/powerpoint/2010/main" val="27582111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a:solidFill>
                  <a:srgbClr val="FF0000"/>
                </a:solidFill>
              </a:rPr>
              <a:t>The Concept of Free Volume</a:t>
            </a:r>
          </a:p>
        </p:txBody>
      </p:sp>
      <p:sp>
        <p:nvSpPr>
          <p:cNvPr id="4" name="Slide Number Placeholder 3"/>
          <p:cNvSpPr>
            <a:spLocks noGrp="1"/>
          </p:cNvSpPr>
          <p:nvPr>
            <p:ph type="sldNum" sz="quarter" idx="12"/>
          </p:nvPr>
        </p:nvSpPr>
        <p:spPr/>
        <p:txBody>
          <a:bodyPr/>
          <a:lstStyle/>
          <a:p>
            <a:fld id="{A0A6AB0F-C641-448F-9F5A-BBC29C3F21F5}" type="slidenum">
              <a:rPr lang="en-US" smtClean="0"/>
              <a:t>39</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marL="0" indent="0">
              <a:buNone/>
            </a:pPr>
            <a:r>
              <a:rPr lang="en-US" sz="2000" dirty="0"/>
              <a:t>In the previous section, we have introduced the word "free volume" to explain the decrease in </a:t>
            </a:r>
            <a:r>
              <a:rPr lang="en-US" sz="2000" dirty="0" err="1">
                <a:solidFill>
                  <a:srgbClr val="FF0000"/>
                </a:solidFill>
              </a:rPr>
              <a:t>T</a:t>
            </a:r>
            <a:r>
              <a:rPr lang="en-US" sz="2000" baseline="-25000" dirty="0" err="1">
                <a:solidFill>
                  <a:srgbClr val="FF0000"/>
                </a:solidFill>
              </a:rPr>
              <a:t>g</a:t>
            </a:r>
            <a:r>
              <a:rPr lang="en-US" sz="2000" dirty="0"/>
              <a:t> that takes place with increasing size of flexible side-chains attached to a polymer backbone. Although free volume cannot be easily measured experimentally, it provides a useful concept to understand how </a:t>
            </a:r>
            <a:r>
              <a:rPr lang="en-US" sz="2000" dirty="0" err="1">
                <a:solidFill>
                  <a:srgbClr val="FF0000"/>
                </a:solidFill>
              </a:rPr>
              <a:t>T</a:t>
            </a:r>
            <a:r>
              <a:rPr lang="en-US" sz="2000" baseline="-25000" dirty="0" err="1">
                <a:solidFill>
                  <a:srgbClr val="FF0000"/>
                </a:solidFill>
              </a:rPr>
              <a:t>g</a:t>
            </a:r>
            <a:r>
              <a:rPr lang="en-US" sz="2000" dirty="0"/>
              <a:t> varies with addition of plasticizers, with increasing polymer molar mass, etc.</a:t>
            </a:r>
          </a:p>
          <a:p>
            <a:r>
              <a:rPr lang="en-US" sz="2000" dirty="0"/>
              <a:t>The free volume, </a:t>
            </a:r>
            <a:r>
              <a:rPr lang="en-US" sz="2000" dirty="0" err="1">
                <a:solidFill>
                  <a:srgbClr val="FF0000"/>
                </a:solidFill>
              </a:rPr>
              <a:t>V</a:t>
            </a:r>
            <a:r>
              <a:rPr lang="en-US" sz="2000" baseline="-25000" dirty="0" err="1">
                <a:solidFill>
                  <a:srgbClr val="FF0000"/>
                </a:solidFill>
              </a:rPr>
              <a:t>f</a:t>
            </a:r>
            <a:r>
              <a:rPr lang="en-US" sz="2000" baseline="-25000" dirty="0"/>
              <a:t> </a:t>
            </a:r>
            <a:r>
              <a:rPr lang="en-US" sz="2000" dirty="0"/>
              <a:t>, is defined as the space in a solid or liquid that is not occupied by the molecules </a:t>
            </a:r>
            <a:r>
              <a:rPr lang="en-US" sz="2000" i="1" dirty="0"/>
              <a:t>i.e.</a:t>
            </a:r>
            <a:r>
              <a:rPr lang="en-US" sz="2000" dirty="0"/>
              <a:t> the empty space. As shown below, amorphous solids present a relatively large amount of free volume compared to ordered materials due to inefficient packing.</a:t>
            </a:r>
          </a:p>
          <a:p>
            <a:pPr marL="0" indent="0">
              <a:lnSpc>
                <a:spcPct val="200000"/>
              </a:lnSpc>
              <a:buNone/>
            </a:pPr>
            <a:endParaRPr lang="en-US" sz="2000" i="1" dirty="0" smtClean="0"/>
          </a:p>
        </p:txBody>
      </p:sp>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4261756"/>
            <a:ext cx="5791200" cy="2367643"/>
          </a:xfrm>
          <a:prstGeom prst="rect">
            <a:avLst/>
          </a:prstGeom>
        </p:spPr>
      </p:pic>
    </p:spTree>
    <p:extLst>
      <p:ext uri="{BB962C8B-B14F-4D97-AF65-F5344CB8AC3E}">
        <p14:creationId xmlns:p14="http://schemas.microsoft.com/office/powerpoint/2010/main" val="2112560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05800" cy="6172200"/>
          </a:xfrm>
        </p:spPr>
        <p:txBody>
          <a:bodyPr>
            <a:normAutofit fontScale="92500"/>
          </a:bodyPr>
          <a:lstStyle/>
          <a:p>
            <a:pPr algn="l">
              <a:lnSpc>
                <a:spcPct val="200000"/>
              </a:lnSpc>
            </a:pPr>
            <a:r>
              <a:rPr lang="en-US" sz="2400" dirty="0" smtClean="0">
                <a:solidFill>
                  <a:schemeClr val="tx1">
                    <a:lumMod val="95000"/>
                    <a:lumOff val="5000"/>
                  </a:schemeClr>
                </a:solidFill>
              </a:rPr>
              <a:t>On </a:t>
            </a:r>
            <a:r>
              <a:rPr lang="en-US" sz="2400" dirty="0">
                <a:solidFill>
                  <a:schemeClr val="tx1">
                    <a:lumMod val="95000"/>
                    <a:lumOff val="5000"/>
                  </a:schemeClr>
                </a:solidFill>
              </a:rPr>
              <a:t>the contrary, </a:t>
            </a:r>
            <a:r>
              <a:rPr lang="en-US" sz="2400" b="1" dirty="0">
                <a:solidFill>
                  <a:schemeClr val="tx1">
                    <a:lumMod val="95000"/>
                    <a:lumOff val="5000"/>
                  </a:schemeClr>
                </a:solidFill>
              </a:rPr>
              <a:t>thermoplastics</a:t>
            </a:r>
            <a:r>
              <a:rPr lang="en-US" sz="2400" dirty="0">
                <a:solidFill>
                  <a:schemeClr val="tx1">
                    <a:lumMod val="95000"/>
                    <a:lumOff val="5000"/>
                  </a:schemeClr>
                </a:solidFill>
              </a:rPr>
              <a:t> need to have </a:t>
            </a:r>
            <a:r>
              <a:rPr lang="en-US" sz="2400" b="1" dirty="0">
                <a:solidFill>
                  <a:schemeClr val="tx1">
                    <a:lumMod val="95000"/>
                    <a:lumOff val="5000"/>
                  </a:schemeClr>
                </a:solidFill>
              </a:rPr>
              <a:t>relatively high glass transition temperatures</a:t>
            </a:r>
            <a:r>
              <a:rPr lang="en-US" sz="2400" dirty="0">
                <a:solidFill>
                  <a:schemeClr val="tx1">
                    <a:lumMod val="95000"/>
                    <a:lumOff val="5000"/>
                  </a:schemeClr>
                </a:solidFill>
              </a:rPr>
              <a:t> compared to room temperature (or the working temperature). </a:t>
            </a:r>
          </a:p>
          <a:p>
            <a:pPr algn="l">
              <a:lnSpc>
                <a:spcPct val="200000"/>
              </a:lnSpc>
            </a:pPr>
            <a:r>
              <a:rPr lang="en-US" sz="2400" dirty="0">
                <a:solidFill>
                  <a:schemeClr val="tx1">
                    <a:lumMod val="95000"/>
                    <a:lumOff val="5000"/>
                  </a:schemeClr>
                </a:solidFill>
              </a:rPr>
              <a:t>Close to the glass transition (for amorphous solids) and/or T</a:t>
            </a:r>
            <a:r>
              <a:rPr lang="en-US" sz="2400" baseline="-25000" dirty="0">
                <a:solidFill>
                  <a:schemeClr val="tx1">
                    <a:lumMod val="95000"/>
                    <a:lumOff val="5000"/>
                  </a:schemeClr>
                </a:solidFill>
              </a:rPr>
              <a:t>m</a:t>
            </a:r>
            <a:r>
              <a:rPr lang="en-US" sz="2400" dirty="0">
                <a:solidFill>
                  <a:schemeClr val="tx1">
                    <a:lumMod val="95000"/>
                    <a:lumOff val="5000"/>
                  </a:schemeClr>
                </a:solidFill>
              </a:rPr>
              <a:t> (for </a:t>
            </a:r>
            <a:r>
              <a:rPr lang="en-US" sz="2400" dirty="0" err="1">
                <a:solidFill>
                  <a:schemeClr val="tx1">
                    <a:lumMod val="95000"/>
                    <a:lumOff val="5000"/>
                  </a:schemeClr>
                </a:solidFill>
              </a:rPr>
              <a:t>semicrystalline</a:t>
            </a:r>
            <a:r>
              <a:rPr lang="en-US" sz="2400" dirty="0">
                <a:solidFill>
                  <a:schemeClr val="tx1">
                    <a:lumMod val="95000"/>
                    <a:lumOff val="5000"/>
                  </a:schemeClr>
                </a:solidFill>
              </a:rPr>
              <a:t> polymers), a thermoplastic material softens, losing its mechanical strength and dimensional stability. </a:t>
            </a:r>
          </a:p>
          <a:p>
            <a:pPr algn="l">
              <a:lnSpc>
                <a:spcPct val="200000"/>
              </a:lnSpc>
            </a:pPr>
            <a:r>
              <a:rPr lang="en-US" sz="2400" dirty="0">
                <a:solidFill>
                  <a:schemeClr val="tx1">
                    <a:lumMod val="95000"/>
                    <a:lumOff val="5000"/>
                  </a:schemeClr>
                </a:solidFill>
              </a:rPr>
              <a:t>Thus </a:t>
            </a:r>
            <a:r>
              <a:rPr lang="en-US" sz="2400" dirty="0" err="1">
                <a:solidFill>
                  <a:srgbClr val="FF0000"/>
                </a:solidFill>
              </a:rPr>
              <a:t>T</a:t>
            </a:r>
            <a:r>
              <a:rPr lang="en-US" sz="2400" baseline="-25000" dirty="0" err="1">
                <a:solidFill>
                  <a:srgbClr val="FF0000"/>
                </a:solidFill>
              </a:rPr>
              <a:t>g</a:t>
            </a:r>
            <a:r>
              <a:rPr lang="en-US" sz="2400" dirty="0">
                <a:solidFill>
                  <a:schemeClr val="tx1">
                    <a:lumMod val="95000"/>
                    <a:lumOff val="5000"/>
                  </a:schemeClr>
                </a:solidFill>
              </a:rPr>
              <a:t> and </a:t>
            </a:r>
            <a:r>
              <a:rPr lang="en-US" sz="2400" dirty="0">
                <a:solidFill>
                  <a:srgbClr val="FF0000"/>
                </a:solidFill>
              </a:rPr>
              <a:t>T</a:t>
            </a:r>
            <a:r>
              <a:rPr lang="en-US" sz="2400" baseline="-25000" dirty="0">
                <a:solidFill>
                  <a:srgbClr val="FF0000"/>
                </a:solidFill>
              </a:rPr>
              <a:t>m</a:t>
            </a:r>
            <a:r>
              <a:rPr lang="en-US" sz="2400" dirty="0">
                <a:solidFill>
                  <a:schemeClr val="tx1">
                    <a:lumMod val="95000"/>
                    <a:lumOff val="5000"/>
                  </a:schemeClr>
                </a:solidFill>
              </a:rPr>
              <a:t> determine the upper limit of application for rigid and flexible plastics.</a:t>
            </a:r>
          </a:p>
          <a:p>
            <a:pPr algn="l"/>
            <a:r>
              <a:rPr lang="en-US" sz="2400" dirty="0"/>
              <a:t>   </a:t>
            </a:r>
          </a:p>
          <a:p>
            <a:pPr algn="l"/>
            <a:endParaRPr lang="en-US" sz="2400" dirty="0"/>
          </a:p>
        </p:txBody>
      </p:sp>
      <p:sp>
        <p:nvSpPr>
          <p:cNvPr id="2" name="Slide Number Placeholder 1"/>
          <p:cNvSpPr>
            <a:spLocks noGrp="1"/>
          </p:cNvSpPr>
          <p:nvPr>
            <p:ph type="sldNum" sz="quarter" idx="12"/>
          </p:nvPr>
        </p:nvSpPr>
        <p:spPr/>
        <p:txBody>
          <a:bodyPr/>
          <a:lstStyle/>
          <a:p>
            <a:fld id="{A0A6AB0F-C641-448F-9F5A-BBC29C3F21F5}" type="slidenum">
              <a:rPr lang="en-US" smtClean="0"/>
              <a:t>4</a:t>
            </a:fld>
            <a:endParaRPr lang="en-US"/>
          </a:p>
        </p:txBody>
      </p:sp>
    </p:spTree>
    <p:extLst>
      <p:ext uri="{BB962C8B-B14F-4D97-AF65-F5344CB8AC3E}">
        <p14:creationId xmlns:p14="http://schemas.microsoft.com/office/powerpoint/2010/main" val="24185138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a:solidFill>
                  <a:srgbClr val="FF0000"/>
                </a:solidFill>
              </a:rPr>
              <a:t>Copolymerization and </a:t>
            </a:r>
            <a:r>
              <a:rPr lang="en-US" sz="2400" dirty="0" err="1">
                <a:solidFill>
                  <a:srgbClr val="FF0000"/>
                </a:solidFill>
              </a:rPr>
              <a:t>T</a:t>
            </a:r>
            <a:r>
              <a:rPr lang="en-US" sz="2400" baseline="-25000" dirty="0" err="1">
                <a:solidFill>
                  <a:srgbClr val="FF0000"/>
                </a:solidFill>
              </a:rPr>
              <a:t>g</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40</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marL="0" indent="0">
              <a:lnSpc>
                <a:spcPct val="200000"/>
              </a:lnSpc>
              <a:buNone/>
            </a:pPr>
            <a:r>
              <a:rPr lang="en-US" sz="2000" dirty="0"/>
              <a:t>It is possible to alter the glass transition of a </a:t>
            </a:r>
            <a:r>
              <a:rPr lang="en-US" sz="2000" dirty="0" err="1"/>
              <a:t>homopolymer</a:t>
            </a:r>
            <a:r>
              <a:rPr lang="en-US" sz="2000" dirty="0"/>
              <a:t> by </a:t>
            </a:r>
            <a:r>
              <a:rPr lang="en-US" sz="2000" dirty="0" err="1"/>
              <a:t>copolymerisation</a:t>
            </a:r>
            <a:r>
              <a:rPr lang="en-US" sz="2000" dirty="0"/>
              <a:t> with a second monomer. If the two </a:t>
            </a:r>
            <a:r>
              <a:rPr lang="en-US" sz="2000" dirty="0" err="1"/>
              <a:t>homopolymers</a:t>
            </a:r>
            <a:r>
              <a:rPr lang="en-US" sz="2000" dirty="0"/>
              <a:t> prepared from the monomers have </a:t>
            </a:r>
            <a:r>
              <a:rPr lang="en-US" sz="2000" dirty="0" smtClean="0"/>
              <a:t>different </a:t>
            </a:r>
            <a:r>
              <a:rPr lang="en-US" sz="2000" dirty="0" err="1" smtClean="0">
                <a:solidFill>
                  <a:srgbClr val="FF0000"/>
                </a:solidFill>
              </a:rPr>
              <a:t>T</a:t>
            </a:r>
            <a:r>
              <a:rPr lang="en-US" sz="2000" baseline="-25000" dirty="0" err="1" smtClean="0">
                <a:solidFill>
                  <a:srgbClr val="FF0000"/>
                </a:solidFill>
              </a:rPr>
              <a:t>g</a:t>
            </a:r>
            <a:r>
              <a:rPr lang="en-US" sz="2000" dirty="0" err="1" smtClean="0">
                <a:solidFill>
                  <a:srgbClr val="FF0000"/>
                </a:solidFill>
              </a:rPr>
              <a:t>s</a:t>
            </a:r>
            <a:r>
              <a:rPr lang="en-US" sz="2000" dirty="0"/>
              <a:t>, then it is reasonable to expect that their random copolymer should have a glass transition which is intermediate between the </a:t>
            </a:r>
            <a:r>
              <a:rPr lang="en-US" sz="2000" dirty="0" err="1">
                <a:solidFill>
                  <a:srgbClr val="FF0000"/>
                </a:solidFill>
              </a:rPr>
              <a:t>T</a:t>
            </a:r>
            <a:r>
              <a:rPr lang="en-US" sz="2000" baseline="-25000" dirty="0" err="1">
                <a:solidFill>
                  <a:srgbClr val="FF0000"/>
                </a:solidFill>
              </a:rPr>
              <a:t>g</a:t>
            </a:r>
            <a:r>
              <a:rPr lang="en-US" sz="2000" dirty="0" err="1">
                <a:solidFill>
                  <a:srgbClr val="FF0000"/>
                </a:solidFill>
              </a:rPr>
              <a:t>s</a:t>
            </a:r>
            <a:r>
              <a:rPr lang="en-US" sz="2000" dirty="0"/>
              <a:t> of the </a:t>
            </a:r>
            <a:r>
              <a:rPr lang="en-US" sz="2000" dirty="0" err="1"/>
              <a:t>homopolymers</a:t>
            </a:r>
            <a:r>
              <a:rPr lang="en-US" sz="2000" dirty="0"/>
              <a:t>. This is observed experimentally. The glass transition of a random copolymer is </a:t>
            </a:r>
            <a:r>
              <a:rPr lang="en-US" sz="2000" dirty="0" smtClean="0"/>
              <a:t>related </a:t>
            </a:r>
            <a:r>
              <a:rPr lang="en-US" sz="2000" dirty="0"/>
              <a:t>to the </a:t>
            </a:r>
            <a:r>
              <a:rPr lang="en-US" sz="2000" dirty="0" err="1">
                <a:solidFill>
                  <a:srgbClr val="FF0000"/>
                </a:solidFill>
              </a:rPr>
              <a:t>T</a:t>
            </a:r>
            <a:r>
              <a:rPr lang="en-US" sz="2000" baseline="-25000" dirty="0" err="1">
                <a:solidFill>
                  <a:srgbClr val="FF0000"/>
                </a:solidFill>
              </a:rPr>
              <a:t>g</a:t>
            </a:r>
            <a:r>
              <a:rPr lang="en-US" sz="2000" dirty="0" err="1">
                <a:solidFill>
                  <a:srgbClr val="FF0000"/>
                </a:solidFill>
              </a:rPr>
              <a:t>s</a:t>
            </a:r>
            <a:r>
              <a:rPr lang="en-US" sz="2000" dirty="0"/>
              <a:t> of the </a:t>
            </a:r>
            <a:r>
              <a:rPr lang="en-US" sz="2000" dirty="0" err="1"/>
              <a:t>homopolymers</a:t>
            </a:r>
            <a:r>
              <a:rPr lang="en-US" sz="2000" dirty="0"/>
              <a:t>, </a:t>
            </a:r>
            <a:r>
              <a:rPr lang="en-US" sz="2000" dirty="0">
                <a:solidFill>
                  <a:srgbClr val="FF0000"/>
                </a:solidFill>
              </a:rPr>
              <a:t>T</a:t>
            </a:r>
            <a:r>
              <a:rPr lang="en-US" sz="2000" baseline="-25000" dirty="0">
                <a:solidFill>
                  <a:srgbClr val="FF0000"/>
                </a:solidFill>
              </a:rPr>
              <a:t>g1</a:t>
            </a:r>
            <a:r>
              <a:rPr lang="en-US" sz="2000" dirty="0"/>
              <a:t> and </a:t>
            </a:r>
            <a:r>
              <a:rPr lang="en-US" sz="2000" dirty="0">
                <a:solidFill>
                  <a:srgbClr val="FF0000"/>
                </a:solidFill>
              </a:rPr>
              <a:t>T</a:t>
            </a:r>
            <a:r>
              <a:rPr lang="en-US" sz="2000" baseline="-25000" dirty="0">
                <a:solidFill>
                  <a:srgbClr val="FF0000"/>
                </a:solidFill>
              </a:rPr>
              <a:t>g2</a:t>
            </a:r>
            <a:r>
              <a:rPr lang="en-US" sz="2000" dirty="0"/>
              <a:t>, as follows</a:t>
            </a:r>
            <a:r>
              <a:rPr lang="en-US" sz="2000" dirty="0" smtClean="0"/>
              <a:t>:</a:t>
            </a:r>
          </a:p>
          <a:p>
            <a:pPr marL="0" indent="0">
              <a:lnSpc>
                <a:spcPct val="200000"/>
              </a:lnSpc>
              <a:buNone/>
            </a:pPr>
            <a:r>
              <a:rPr lang="en-US" sz="2000" dirty="0" smtClean="0"/>
              <a:t>                                </a:t>
            </a:r>
            <a:r>
              <a:rPr lang="pl-PL" dirty="0" smtClean="0">
                <a:solidFill>
                  <a:srgbClr val="00B0F0"/>
                </a:solidFill>
              </a:rPr>
              <a:t>1</a:t>
            </a:r>
            <a:r>
              <a:rPr lang="pl-PL" dirty="0">
                <a:solidFill>
                  <a:srgbClr val="00B0F0"/>
                </a:solidFill>
              </a:rPr>
              <a:t>/ T</a:t>
            </a:r>
            <a:r>
              <a:rPr lang="pl-PL" baseline="-25000" dirty="0">
                <a:solidFill>
                  <a:srgbClr val="00B0F0"/>
                </a:solidFill>
              </a:rPr>
              <a:t>g</a:t>
            </a:r>
            <a:r>
              <a:rPr lang="pl-PL" dirty="0">
                <a:solidFill>
                  <a:srgbClr val="00B0F0"/>
                </a:solidFill>
              </a:rPr>
              <a:t> = w</a:t>
            </a:r>
            <a:r>
              <a:rPr lang="pl-PL" baseline="-25000" dirty="0">
                <a:solidFill>
                  <a:srgbClr val="00B0F0"/>
                </a:solidFill>
              </a:rPr>
              <a:t>1</a:t>
            </a:r>
            <a:r>
              <a:rPr lang="pl-PL" dirty="0">
                <a:solidFill>
                  <a:srgbClr val="00B0F0"/>
                </a:solidFill>
              </a:rPr>
              <a:t> / T</a:t>
            </a:r>
            <a:r>
              <a:rPr lang="pl-PL" baseline="-25000" dirty="0">
                <a:solidFill>
                  <a:srgbClr val="00B0F0"/>
                </a:solidFill>
              </a:rPr>
              <a:t>g1</a:t>
            </a:r>
            <a:r>
              <a:rPr lang="pl-PL" dirty="0">
                <a:solidFill>
                  <a:srgbClr val="00B0F0"/>
                </a:solidFill>
              </a:rPr>
              <a:t> + w</a:t>
            </a:r>
            <a:r>
              <a:rPr lang="pl-PL" baseline="-25000" dirty="0">
                <a:solidFill>
                  <a:srgbClr val="00B0F0"/>
                </a:solidFill>
              </a:rPr>
              <a:t>2</a:t>
            </a:r>
            <a:r>
              <a:rPr lang="pl-PL" dirty="0">
                <a:solidFill>
                  <a:srgbClr val="00B0F0"/>
                </a:solidFill>
              </a:rPr>
              <a:t> / T</a:t>
            </a:r>
            <a:r>
              <a:rPr lang="pl-PL" baseline="-25000" dirty="0">
                <a:solidFill>
                  <a:srgbClr val="00B0F0"/>
                </a:solidFill>
              </a:rPr>
              <a:t>g2</a:t>
            </a:r>
            <a:endParaRPr lang="en-US" i="1" dirty="0" smtClean="0">
              <a:solidFill>
                <a:srgbClr val="00B0F0"/>
              </a:solidFill>
            </a:endParaRPr>
          </a:p>
        </p:txBody>
      </p:sp>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spTree>
    <p:extLst>
      <p:ext uri="{BB962C8B-B14F-4D97-AF65-F5344CB8AC3E}">
        <p14:creationId xmlns:p14="http://schemas.microsoft.com/office/powerpoint/2010/main" val="21678594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a:solidFill>
                  <a:srgbClr val="FF0000"/>
                </a:solidFill>
              </a:rPr>
              <a:t>Copolymerization and </a:t>
            </a:r>
            <a:r>
              <a:rPr lang="en-US" sz="2400" dirty="0" err="1">
                <a:solidFill>
                  <a:srgbClr val="FF0000"/>
                </a:solidFill>
              </a:rPr>
              <a:t>T</a:t>
            </a:r>
            <a:r>
              <a:rPr lang="en-US" sz="2400" baseline="-25000" dirty="0" err="1">
                <a:solidFill>
                  <a:srgbClr val="FF0000"/>
                </a:solidFill>
              </a:rPr>
              <a:t>g</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41</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marL="0" indent="0">
              <a:lnSpc>
                <a:spcPct val="200000"/>
              </a:lnSpc>
              <a:buNone/>
            </a:pPr>
            <a:r>
              <a:rPr lang="en-US" sz="2800" dirty="0"/>
              <a:t>where </a:t>
            </a:r>
            <a:r>
              <a:rPr lang="en-US" sz="2800" dirty="0">
                <a:solidFill>
                  <a:srgbClr val="FF0000"/>
                </a:solidFill>
              </a:rPr>
              <a:t>w</a:t>
            </a:r>
            <a:r>
              <a:rPr lang="en-US" sz="2800" baseline="-25000" dirty="0">
                <a:solidFill>
                  <a:srgbClr val="FF0000"/>
                </a:solidFill>
              </a:rPr>
              <a:t>1</a:t>
            </a:r>
            <a:r>
              <a:rPr lang="en-US" sz="2800" dirty="0"/>
              <a:t> is the weight fraction of </a:t>
            </a:r>
            <a:r>
              <a:rPr lang="en-US" sz="2800" dirty="0" err="1"/>
              <a:t>homopolymer</a:t>
            </a:r>
            <a:r>
              <a:rPr lang="en-US" sz="2800" dirty="0"/>
              <a:t> </a:t>
            </a:r>
            <a:r>
              <a:rPr lang="en-US" sz="2800" dirty="0">
                <a:solidFill>
                  <a:srgbClr val="FF0000"/>
                </a:solidFill>
              </a:rPr>
              <a:t>1</a:t>
            </a:r>
            <a:r>
              <a:rPr lang="en-US" sz="2800" dirty="0"/>
              <a:t>. This result is only valid for a random copolymer. For example, if we consider a di-block copolymer where the two blocks are incompatible, we expect two distinct </a:t>
            </a:r>
            <a:r>
              <a:rPr lang="en-US" sz="2800" dirty="0" err="1">
                <a:solidFill>
                  <a:srgbClr val="FF0000"/>
                </a:solidFill>
              </a:rPr>
              <a:t>T</a:t>
            </a:r>
            <a:r>
              <a:rPr lang="en-US" sz="2800" baseline="-25000" dirty="0" err="1">
                <a:solidFill>
                  <a:srgbClr val="FF0000"/>
                </a:solidFill>
              </a:rPr>
              <a:t>g</a:t>
            </a:r>
            <a:r>
              <a:rPr lang="en-US" sz="2800" dirty="0" err="1">
                <a:solidFill>
                  <a:srgbClr val="FF0000"/>
                </a:solidFill>
              </a:rPr>
              <a:t>s</a:t>
            </a:r>
            <a:r>
              <a:rPr lang="en-US" sz="2800" dirty="0"/>
              <a:t> which are associated with the two separate blocks.</a:t>
            </a:r>
            <a:endParaRPr lang="en-US" sz="2800" i="1" dirty="0" smtClean="0">
              <a:solidFill>
                <a:srgbClr val="00B0F0"/>
              </a:solidFill>
            </a:endParaRPr>
          </a:p>
        </p:txBody>
      </p:sp>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spTree>
    <p:extLst>
      <p:ext uri="{BB962C8B-B14F-4D97-AF65-F5344CB8AC3E}">
        <p14:creationId xmlns:p14="http://schemas.microsoft.com/office/powerpoint/2010/main" val="1472152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A6AB0F-C641-448F-9F5A-BBC29C3F21F5}" type="slidenum">
              <a:rPr lang="en-US" smtClean="0"/>
              <a:t>42</a:t>
            </a:fld>
            <a:endParaRPr lang="en-US"/>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868" y="514729"/>
            <a:ext cx="7802064" cy="5944430"/>
          </a:xfrm>
        </p:spPr>
      </p:pic>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spTree>
    <p:extLst>
      <p:ext uri="{BB962C8B-B14F-4D97-AF65-F5344CB8AC3E}">
        <p14:creationId xmlns:p14="http://schemas.microsoft.com/office/powerpoint/2010/main" val="29015230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A6AB0F-C641-448F-9F5A-BBC29C3F21F5}" type="slidenum">
              <a:rPr lang="en-US" smtClean="0"/>
              <a:t>43</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marL="0" indent="0">
              <a:lnSpc>
                <a:spcPct val="200000"/>
              </a:lnSpc>
              <a:buNone/>
            </a:pPr>
            <a:endParaRPr lang="en-US" sz="2800" i="1" dirty="0" smtClean="0">
              <a:solidFill>
                <a:srgbClr val="00B0F0"/>
              </a:solidFill>
            </a:endParaRPr>
          </a:p>
        </p:txBody>
      </p:sp>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409575"/>
            <a:ext cx="8467725" cy="603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33513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44</a:t>
            </a:fld>
            <a:endParaRPr lang="en-US"/>
          </a:p>
        </p:txBody>
      </p:sp>
      <p:sp>
        <p:nvSpPr>
          <p:cNvPr id="3" name="Content Placeholder 2"/>
          <p:cNvSpPr>
            <a:spLocks noGrp="1"/>
          </p:cNvSpPr>
          <p:nvPr>
            <p:ph idx="1"/>
          </p:nvPr>
        </p:nvSpPr>
        <p:spPr>
          <a:xfrm>
            <a:off x="76200" y="990601"/>
            <a:ext cx="8915400" cy="5867400"/>
          </a:xfrm>
        </p:spPr>
        <p:txBody>
          <a:bodyPr>
            <a:normAutofit/>
          </a:bodyPr>
          <a:lstStyle/>
          <a:p>
            <a:pPr marL="0" indent="0">
              <a:lnSpc>
                <a:spcPct val="200000"/>
              </a:lnSpc>
              <a:buNone/>
            </a:pPr>
            <a:r>
              <a:rPr lang="en-US" sz="2800" dirty="0"/>
              <a:t>where </a:t>
            </a:r>
            <a:r>
              <a:rPr lang="en-US" sz="2800" dirty="0">
                <a:solidFill>
                  <a:srgbClr val="FF0000"/>
                </a:solidFill>
              </a:rPr>
              <a:t>w</a:t>
            </a:r>
            <a:r>
              <a:rPr lang="en-US" sz="2800" baseline="-25000" dirty="0">
                <a:solidFill>
                  <a:srgbClr val="FF0000"/>
                </a:solidFill>
              </a:rPr>
              <a:t>1</a:t>
            </a:r>
            <a:r>
              <a:rPr lang="en-US" sz="2800" dirty="0"/>
              <a:t> is the weight fraction of </a:t>
            </a:r>
            <a:r>
              <a:rPr lang="en-US" sz="2800" dirty="0" err="1"/>
              <a:t>homopolymer</a:t>
            </a:r>
            <a:r>
              <a:rPr lang="en-US" sz="2800" dirty="0"/>
              <a:t> </a:t>
            </a:r>
            <a:r>
              <a:rPr lang="en-US" sz="2800" dirty="0">
                <a:solidFill>
                  <a:srgbClr val="FF0000"/>
                </a:solidFill>
              </a:rPr>
              <a:t>1</a:t>
            </a:r>
            <a:r>
              <a:rPr lang="en-US" sz="2800" dirty="0"/>
              <a:t>. This result is only valid for a random copolymer. For example, if we consider a di-block copolymer where the two blocks are incompatible, we expect two distinct </a:t>
            </a:r>
            <a:r>
              <a:rPr lang="en-US" sz="2800" dirty="0" err="1">
                <a:solidFill>
                  <a:srgbClr val="FF0000"/>
                </a:solidFill>
              </a:rPr>
              <a:t>T</a:t>
            </a:r>
            <a:r>
              <a:rPr lang="en-US" sz="2800" baseline="-25000" dirty="0" err="1">
                <a:solidFill>
                  <a:srgbClr val="FF0000"/>
                </a:solidFill>
              </a:rPr>
              <a:t>g</a:t>
            </a:r>
            <a:r>
              <a:rPr lang="en-US" sz="2800" dirty="0" err="1">
                <a:solidFill>
                  <a:srgbClr val="FF0000"/>
                </a:solidFill>
              </a:rPr>
              <a:t>s</a:t>
            </a:r>
            <a:r>
              <a:rPr lang="en-US" sz="2800" dirty="0"/>
              <a:t> which are associated with the two separate blocks.</a:t>
            </a:r>
            <a:endParaRPr lang="en-US" sz="2800" i="1" dirty="0" smtClean="0">
              <a:solidFill>
                <a:srgbClr val="00B0F0"/>
              </a:solidFill>
            </a:endParaRPr>
          </a:p>
        </p:txBody>
      </p:sp>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spTree>
    <p:extLst>
      <p:ext uri="{BB962C8B-B14F-4D97-AF65-F5344CB8AC3E}">
        <p14:creationId xmlns:p14="http://schemas.microsoft.com/office/powerpoint/2010/main" val="40933513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a:solidFill>
                  <a:srgbClr val="FF0000"/>
                </a:solidFill>
              </a:rPr>
              <a:t>Other Factors Affecting </a:t>
            </a:r>
            <a:r>
              <a:rPr lang="en-US" sz="2400" dirty="0" err="1">
                <a:solidFill>
                  <a:srgbClr val="FF0000"/>
                </a:solidFill>
              </a:rPr>
              <a:t>T</a:t>
            </a:r>
            <a:r>
              <a:rPr lang="en-US" sz="2400" baseline="-25000" dirty="0" err="1">
                <a:solidFill>
                  <a:srgbClr val="FF0000"/>
                </a:solidFill>
              </a:rPr>
              <a:t>g</a:t>
            </a:r>
            <a:r>
              <a:rPr lang="en-US" sz="2400" dirty="0">
                <a:solidFill>
                  <a:srgbClr val="FF0000"/>
                </a:solidFill>
              </a:rPr>
              <a:t> </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A0A6AB0F-C641-448F-9F5A-BBC29C3F21F5}" type="slidenum">
              <a:rPr lang="en-US" smtClean="0"/>
              <a:t>45</a:t>
            </a:fld>
            <a:endParaRPr lang="en-US"/>
          </a:p>
        </p:txBody>
      </p:sp>
      <p:sp>
        <p:nvSpPr>
          <p:cNvPr id="3" name="Content Placeholder 2"/>
          <p:cNvSpPr>
            <a:spLocks noGrp="1"/>
          </p:cNvSpPr>
          <p:nvPr>
            <p:ph idx="1"/>
          </p:nvPr>
        </p:nvSpPr>
        <p:spPr>
          <a:xfrm>
            <a:off x="76200" y="990601"/>
            <a:ext cx="8915400" cy="5867400"/>
          </a:xfrm>
        </p:spPr>
        <p:txBody>
          <a:bodyPr>
            <a:normAutofit fontScale="92500"/>
          </a:bodyPr>
          <a:lstStyle/>
          <a:p>
            <a:pPr>
              <a:lnSpc>
                <a:spcPct val="150000"/>
              </a:lnSpc>
            </a:pPr>
            <a:r>
              <a:rPr lang="en-US" sz="2800" dirty="0"/>
              <a:t>Both</a:t>
            </a:r>
            <a:r>
              <a:rPr lang="en-US" sz="2800" b="1" dirty="0"/>
              <a:t> cross-linking</a:t>
            </a:r>
            <a:r>
              <a:rPr lang="en-US" sz="2800" dirty="0"/>
              <a:t> and </a:t>
            </a:r>
            <a:r>
              <a:rPr lang="en-US" sz="2800" b="1" dirty="0" err="1"/>
              <a:t>crystallinity</a:t>
            </a:r>
            <a:r>
              <a:rPr lang="en-US" sz="2800" dirty="0"/>
              <a:t> cause an increase of the glass transition temperature.</a:t>
            </a:r>
          </a:p>
          <a:p>
            <a:pPr>
              <a:lnSpc>
                <a:spcPct val="150000"/>
              </a:lnSpc>
            </a:pPr>
            <a:r>
              <a:rPr lang="en-US" sz="2800" dirty="0"/>
              <a:t>It is relatively easy to explain why </a:t>
            </a:r>
            <a:r>
              <a:rPr lang="en-US" sz="2800" i="1" dirty="0"/>
              <a:t>cross-linking</a:t>
            </a:r>
            <a:r>
              <a:rPr lang="en-US" sz="2800" dirty="0"/>
              <a:t> increases </a:t>
            </a:r>
            <a:r>
              <a:rPr lang="en-US" sz="2800" dirty="0" err="1">
                <a:solidFill>
                  <a:srgbClr val="FF0000"/>
                </a:solidFill>
              </a:rPr>
              <a:t>T</a:t>
            </a:r>
            <a:r>
              <a:rPr lang="en-US" sz="2800" baseline="-25000" dirty="0" err="1">
                <a:solidFill>
                  <a:srgbClr val="FF0000"/>
                </a:solidFill>
              </a:rPr>
              <a:t>g</a:t>
            </a:r>
            <a:r>
              <a:rPr lang="en-US" sz="2800" dirty="0"/>
              <a:t> since the presence of covalent bonding between chains reduces molecular freedom and thus the free volume. Similarly, the presence of crystalline regions embedded in an amorphous material restricts the mobility of the disordered amorphous regions. The glass transition increases to an extent that depends on the degree of </a:t>
            </a:r>
            <a:r>
              <a:rPr lang="en-US" sz="2800" dirty="0" err="1"/>
              <a:t>crystallinity</a:t>
            </a:r>
            <a:r>
              <a:rPr lang="en-US" sz="2800" dirty="0"/>
              <a:t>.</a:t>
            </a:r>
            <a:endParaRPr lang="en-US" sz="2800" i="1" dirty="0" smtClean="0">
              <a:solidFill>
                <a:srgbClr val="00B0F0"/>
              </a:solidFill>
            </a:endParaRPr>
          </a:p>
        </p:txBody>
      </p:sp>
      <p:sp>
        <p:nvSpPr>
          <p:cNvPr id="5" name="Rectangle 4"/>
          <p:cNvSpPr/>
          <p:nvPr/>
        </p:nvSpPr>
        <p:spPr>
          <a:xfrm>
            <a:off x="159657" y="936010"/>
            <a:ext cx="8763000" cy="2585323"/>
          </a:xfrm>
          <a:prstGeom prst="rect">
            <a:avLst/>
          </a:prstGeom>
        </p:spPr>
        <p:txBody>
          <a:bodyPr wrap="square">
            <a:spAutoFit/>
          </a:bodyPr>
          <a:lstStyle/>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p:txBody>
      </p:sp>
    </p:spTree>
    <p:extLst>
      <p:ext uri="{BB962C8B-B14F-4D97-AF65-F5344CB8AC3E}">
        <p14:creationId xmlns:p14="http://schemas.microsoft.com/office/powerpoint/2010/main" val="2901523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Glassy and Crystalline State</a:t>
            </a:r>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r>
              <a:rPr lang="en-US" sz="3000" dirty="0" smtClean="0"/>
              <a:t> The </a:t>
            </a:r>
            <a:r>
              <a:rPr lang="en-US" sz="3000" dirty="0"/>
              <a:t>thermal properties of small molecules. Most low molar mass materials crystallize on cooling below the crystallization temperature </a:t>
            </a:r>
            <a:r>
              <a:rPr lang="en-US" sz="3000" dirty="0" err="1">
                <a:solidFill>
                  <a:srgbClr val="FF0000"/>
                </a:solidFill>
              </a:rPr>
              <a:t>T</a:t>
            </a:r>
            <a:r>
              <a:rPr lang="en-US" sz="3000" baseline="-25000" dirty="0" err="1">
                <a:solidFill>
                  <a:srgbClr val="FF0000"/>
                </a:solidFill>
              </a:rPr>
              <a:t>c</a:t>
            </a:r>
            <a:r>
              <a:rPr lang="en-US" sz="3000" dirty="0">
                <a:solidFill>
                  <a:srgbClr val="FF0000"/>
                </a:solidFill>
              </a:rPr>
              <a:t> </a:t>
            </a:r>
            <a:r>
              <a:rPr lang="en-US" sz="3000" dirty="0"/>
              <a:t>forming three-dimensionally ordered structures. </a:t>
            </a:r>
            <a:endParaRPr lang="en-US" sz="3000" dirty="0" smtClean="0"/>
          </a:p>
          <a:p>
            <a:endParaRPr lang="en-US" sz="3000" dirty="0"/>
          </a:p>
          <a:p>
            <a:r>
              <a:rPr lang="en-US" sz="3000" dirty="0"/>
              <a:t>In the </a:t>
            </a:r>
            <a:r>
              <a:rPr lang="en-US" sz="3000" b="1" dirty="0"/>
              <a:t>crystalline phase</a:t>
            </a:r>
            <a:r>
              <a:rPr lang="en-US" sz="3000" dirty="0"/>
              <a:t>, the atoms occupy fixed positions (although vibrations occur around the lattice sites). On heating </a:t>
            </a:r>
            <a:r>
              <a:rPr lang="en-US" sz="3000" b="1" dirty="0"/>
              <a:t>above</a:t>
            </a:r>
            <a:r>
              <a:rPr lang="en-US" sz="3000" dirty="0"/>
              <a:t> the </a:t>
            </a:r>
            <a:r>
              <a:rPr lang="en-US" sz="3000" b="1" dirty="0"/>
              <a:t>melting temperature</a:t>
            </a:r>
            <a:r>
              <a:rPr lang="en-US" sz="3000" dirty="0"/>
              <a:t>, </a:t>
            </a:r>
            <a:r>
              <a:rPr lang="en-US" sz="3000" dirty="0">
                <a:solidFill>
                  <a:srgbClr val="FF0000"/>
                </a:solidFill>
              </a:rPr>
              <a:t>T</a:t>
            </a:r>
            <a:r>
              <a:rPr lang="en-US" sz="3000" baseline="-25000" dirty="0">
                <a:solidFill>
                  <a:srgbClr val="FF0000"/>
                </a:solidFill>
              </a:rPr>
              <a:t>m</a:t>
            </a:r>
            <a:r>
              <a:rPr lang="en-US" sz="3000" dirty="0"/>
              <a:t>, a phase transition takes place from the ordered structure to the </a:t>
            </a:r>
            <a:r>
              <a:rPr lang="en-US" sz="3000" b="1" dirty="0"/>
              <a:t>disordered liquid phase</a:t>
            </a:r>
            <a:r>
              <a:rPr lang="en-US" sz="3000" dirty="0"/>
              <a:t>. The atoms or molecules in the liquid phase are in continuous random motion.</a:t>
            </a:r>
          </a:p>
          <a:p>
            <a:pPr marL="0" indent="0">
              <a:buNone/>
            </a:pPr>
            <a:endParaRPr lang="en-US" dirty="0"/>
          </a:p>
        </p:txBody>
      </p:sp>
      <p:sp>
        <p:nvSpPr>
          <p:cNvPr id="4" name="Slide Number Placeholder 3"/>
          <p:cNvSpPr>
            <a:spLocks noGrp="1"/>
          </p:cNvSpPr>
          <p:nvPr>
            <p:ph type="sldNum" sz="quarter" idx="12"/>
          </p:nvPr>
        </p:nvSpPr>
        <p:spPr/>
        <p:txBody>
          <a:bodyPr/>
          <a:lstStyle/>
          <a:p>
            <a:fld id="{A0A6AB0F-C641-448F-9F5A-BBC29C3F21F5}" type="slidenum">
              <a:rPr lang="en-US" smtClean="0"/>
              <a:t>5</a:t>
            </a:fld>
            <a:endParaRPr lang="en-US"/>
          </a:p>
        </p:txBody>
      </p:sp>
    </p:spTree>
    <p:extLst>
      <p:ext uri="{BB962C8B-B14F-4D97-AF65-F5344CB8AC3E}">
        <p14:creationId xmlns:p14="http://schemas.microsoft.com/office/powerpoint/2010/main" val="2429389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Glassy and Crystalline State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7900" y="2395537"/>
            <a:ext cx="4648200" cy="2981325"/>
          </a:xfrm>
        </p:spPr>
      </p:pic>
      <p:sp>
        <p:nvSpPr>
          <p:cNvPr id="4" name="Slide Number Placeholder 3"/>
          <p:cNvSpPr>
            <a:spLocks noGrp="1"/>
          </p:cNvSpPr>
          <p:nvPr>
            <p:ph type="sldNum" sz="quarter" idx="12"/>
          </p:nvPr>
        </p:nvSpPr>
        <p:spPr/>
        <p:txBody>
          <a:bodyPr/>
          <a:lstStyle/>
          <a:p>
            <a:fld id="{A0A6AB0F-C641-448F-9F5A-BBC29C3F21F5}" type="slidenum">
              <a:rPr lang="en-US" smtClean="0"/>
              <a:t>6</a:t>
            </a:fld>
            <a:endParaRPr lang="en-US"/>
          </a:p>
        </p:txBody>
      </p:sp>
    </p:spTree>
    <p:extLst>
      <p:ext uri="{BB962C8B-B14F-4D97-AF65-F5344CB8AC3E}">
        <p14:creationId xmlns:p14="http://schemas.microsoft.com/office/powerpoint/2010/main" val="281813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Glassy and Crystalline State</a:t>
            </a:r>
          </a:p>
        </p:txBody>
      </p:sp>
      <p:sp>
        <p:nvSpPr>
          <p:cNvPr id="3" name="Content Placeholder 2"/>
          <p:cNvSpPr>
            <a:spLocks noGrp="1"/>
          </p:cNvSpPr>
          <p:nvPr>
            <p:ph idx="1"/>
          </p:nvPr>
        </p:nvSpPr>
        <p:spPr>
          <a:xfrm>
            <a:off x="457200" y="1371600"/>
            <a:ext cx="8229600" cy="5029200"/>
          </a:xfrm>
        </p:spPr>
        <p:txBody>
          <a:bodyPr>
            <a:normAutofit/>
          </a:bodyPr>
          <a:lstStyle/>
          <a:p>
            <a:r>
              <a:rPr lang="en-US" dirty="0"/>
              <a:t>We will see later in the section dedicated to liquid </a:t>
            </a:r>
            <a:r>
              <a:rPr lang="en-US" dirty="0" err="1"/>
              <a:t>crystallinity</a:t>
            </a:r>
            <a:r>
              <a:rPr lang="en-US" dirty="0"/>
              <a:t> that some materials (small molecules as well as polymers) may exhibit other phases between the ordered solid and the disordered liquid states. These phases are called "</a:t>
            </a:r>
            <a:r>
              <a:rPr lang="en-US" b="1" dirty="0" err="1"/>
              <a:t>mesophases</a:t>
            </a:r>
            <a:r>
              <a:rPr lang="en-US" dirty="0"/>
              <a:t>".</a:t>
            </a:r>
          </a:p>
          <a:p>
            <a:r>
              <a:rPr lang="en-US" dirty="0"/>
              <a:t>It is generally believed that most materials can be obtained in the glassy state. </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A0A6AB0F-C641-448F-9F5A-BBC29C3F21F5}" type="slidenum">
              <a:rPr lang="en-US" smtClean="0"/>
              <a:t>7</a:t>
            </a:fld>
            <a:endParaRPr lang="en-US"/>
          </a:p>
        </p:txBody>
      </p:sp>
    </p:spTree>
    <p:extLst>
      <p:ext uri="{BB962C8B-B14F-4D97-AF65-F5344CB8AC3E}">
        <p14:creationId xmlns:p14="http://schemas.microsoft.com/office/powerpoint/2010/main" val="574890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Glassy and Crystalline State</a:t>
            </a:r>
          </a:p>
        </p:txBody>
      </p:sp>
      <p:sp>
        <p:nvSpPr>
          <p:cNvPr id="3" name="Content Placeholder 2"/>
          <p:cNvSpPr>
            <a:spLocks noGrp="1"/>
          </p:cNvSpPr>
          <p:nvPr>
            <p:ph idx="1"/>
          </p:nvPr>
        </p:nvSpPr>
        <p:spPr>
          <a:xfrm>
            <a:off x="457200" y="1371600"/>
            <a:ext cx="8229600" cy="5029200"/>
          </a:xfrm>
        </p:spPr>
        <p:txBody>
          <a:bodyPr>
            <a:normAutofit lnSpcReduction="10000"/>
          </a:bodyPr>
          <a:lstStyle/>
          <a:p>
            <a:pPr marL="0" indent="0">
              <a:lnSpc>
                <a:spcPct val="150000"/>
              </a:lnSpc>
              <a:buNone/>
            </a:pPr>
            <a:r>
              <a:rPr lang="en-US" dirty="0" smtClean="0"/>
              <a:t>A</a:t>
            </a:r>
            <a:r>
              <a:rPr lang="en-US" dirty="0"/>
              <a:t> </a:t>
            </a:r>
            <a:r>
              <a:rPr lang="en-US" b="1" dirty="0"/>
              <a:t>glass</a:t>
            </a:r>
            <a:r>
              <a:rPr lang="en-US" dirty="0"/>
              <a:t> is a </a:t>
            </a:r>
            <a:r>
              <a:rPr lang="en-US" b="1" dirty="0"/>
              <a:t>solid</a:t>
            </a:r>
            <a:r>
              <a:rPr lang="en-US" dirty="0"/>
              <a:t> that retains the </a:t>
            </a:r>
            <a:r>
              <a:rPr lang="en-US" b="1" dirty="0"/>
              <a:t>disorder of the liquid state</a:t>
            </a:r>
            <a:r>
              <a:rPr lang="en-US" dirty="0"/>
              <a:t> and can therefore be considered as a "frozen liquid". Molecules in a glass occupy </a:t>
            </a:r>
            <a:r>
              <a:rPr lang="en-US" b="1" dirty="0"/>
              <a:t>fixed positions</a:t>
            </a:r>
            <a:r>
              <a:rPr lang="en-US" dirty="0"/>
              <a:t> (although vibrations may take place around mean positions as well as other local motions) but they are arranged randomly i.e. there is no long-range order.</a:t>
            </a:r>
          </a:p>
          <a:p>
            <a:pPr marL="0" indent="0">
              <a:buNone/>
            </a:pPr>
            <a:endParaRPr lang="en-US" dirty="0"/>
          </a:p>
        </p:txBody>
      </p:sp>
      <p:sp>
        <p:nvSpPr>
          <p:cNvPr id="4" name="Slide Number Placeholder 3"/>
          <p:cNvSpPr>
            <a:spLocks noGrp="1"/>
          </p:cNvSpPr>
          <p:nvPr>
            <p:ph type="sldNum" sz="quarter" idx="12"/>
          </p:nvPr>
        </p:nvSpPr>
        <p:spPr/>
        <p:txBody>
          <a:bodyPr/>
          <a:lstStyle/>
          <a:p>
            <a:fld id="{A0A6AB0F-C641-448F-9F5A-BBC29C3F21F5}" type="slidenum">
              <a:rPr lang="en-US" smtClean="0"/>
              <a:t>8</a:t>
            </a:fld>
            <a:endParaRPr lang="en-US"/>
          </a:p>
        </p:txBody>
      </p:sp>
    </p:spTree>
    <p:extLst>
      <p:ext uri="{BB962C8B-B14F-4D97-AF65-F5344CB8AC3E}">
        <p14:creationId xmlns:p14="http://schemas.microsoft.com/office/powerpoint/2010/main" val="3833175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Glassy and Crystalline State</a:t>
            </a:r>
          </a:p>
        </p:txBody>
      </p:sp>
      <p:sp>
        <p:nvSpPr>
          <p:cNvPr id="3" name="Content Placeholder 2"/>
          <p:cNvSpPr>
            <a:spLocks noGrp="1"/>
          </p:cNvSpPr>
          <p:nvPr>
            <p:ph idx="1"/>
          </p:nvPr>
        </p:nvSpPr>
        <p:spPr>
          <a:xfrm>
            <a:off x="228600" y="1371600"/>
            <a:ext cx="8610600" cy="5029200"/>
          </a:xfrm>
        </p:spPr>
        <p:txBody>
          <a:bodyPr>
            <a:normAutofit/>
          </a:bodyPr>
          <a:lstStyle/>
          <a:p>
            <a:r>
              <a:rPr lang="en-US" b="1" dirty="0"/>
              <a:t>Glassy materials</a:t>
            </a:r>
            <a:r>
              <a:rPr lang="en-US" dirty="0"/>
              <a:t> may be produced on </a:t>
            </a:r>
            <a:r>
              <a:rPr lang="en-US" b="1" dirty="0"/>
              <a:t>fast cooling</a:t>
            </a:r>
            <a:r>
              <a:rPr lang="en-US" dirty="0"/>
              <a:t> from </a:t>
            </a:r>
            <a:r>
              <a:rPr lang="en-US" b="1" dirty="0"/>
              <a:t>the liquid phase</a:t>
            </a:r>
            <a:r>
              <a:rPr lang="en-US" dirty="0"/>
              <a:t>. </a:t>
            </a:r>
          </a:p>
          <a:p>
            <a:r>
              <a:rPr lang="en-US" dirty="0"/>
              <a:t>In particular, in order to </a:t>
            </a:r>
            <a:r>
              <a:rPr lang="en-US" b="1" dirty="0"/>
              <a:t>avoid</a:t>
            </a:r>
            <a:r>
              <a:rPr lang="en-US" dirty="0"/>
              <a:t> any </a:t>
            </a:r>
            <a:r>
              <a:rPr lang="en-US" b="1" dirty="0"/>
              <a:t>crystallization</a:t>
            </a:r>
            <a:r>
              <a:rPr lang="en-US" dirty="0"/>
              <a:t> the rate of cooling has to be </a:t>
            </a:r>
            <a:r>
              <a:rPr lang="en-US" b="1" dirty="0" smtClean="0"/>
              <a:t>faster </a:t>
            </a:r>
            <a:r>
              <a:rPr lang="en-US" dirty="0" smtClean="0"/>
              <a:t>than </a:t>
            </a:r>
            <a:r>
              <a:rPr lang="en-US" dirty="0"/>
              <a:t>the </a:t>
            </a:r>
            <a:r>
              <a:rPr lang="en-US" b="1" dirty="0"/>
              <a:t>rate </a:t>
            </a:r>
            <a:r>
              <a:rPr lang="en-US" b="1" dirty="0" smtClean="0"/>
              <a:t>of crystallization</a:t>
            </a:r>
            <a:r>
              <a:rPr lang="en-US" dirty="0"/>
              <a:t>. </a:t>
            </a:r>
          </a:p>
          <a:p>
            <a:r>
              <a:rPr lang="en-US" dirty="0"/>
              <a:t>Thus, depending on how fast the molecules tend to </a:t>
            </a:r>
            <a:r>
              <a:rPr lang="en-US" b="1" dirty="0" err="1"/>
              <a:t>crystallise</a:t>
            </a:r>
            <a:r>
              <a:rPr lang="en-US" dirty="0"/>
              <a:t> it may not always be possible to form a glass. This is usually the case for </a:t>
            </a:r>
            <a:r>
              <a:rPr lang="en-US" b="1" dirty="0"/>
              <a:t>small molecules</a:t>
            </a:r>
            <a:r>
              <a:rPr lang="en-US" dirty="0"/>
              <a:t> and </a:t>
            </a:r>
            <a:r>
              <a:rPr lang="en-US" b="1" dirty="0"/>
              <a:t>metals</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lstStyle/>
          <a:p>
            <a:fld id="{A0A6AB0F-C641-448F-9F5A-BBC29C3F21F5}" type="slidenum">
              <a:rPr lang="en-US" smtClean="0"/>
              <a:t>9</a:t>
            </a:fld>
            <a:endParaRPr lang="en-US"/>
          </a:p>
        </p:txBody>
      </p:sp>
    </p:spTree>
    <p:extLst>
      <p:ext uri="{BB962C8B-B14F-4D97-AF65-F5344CB8AC3E}">
        <p14:creationId xmlns:p14="http://schemas.microsoft.com/office/powerpoint/2010/main" val="43369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2487</TotalTime>
  <Words>743</Words>
  <Application>Microsoft Office PowerPoint</Application>
  <PresentationFormat>On-screen Show (4:3)</PresentationFormat>
  <Paragraphs>251</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Times New Roman</vt:lpstr>
      <vt:lpstr>Office Theme</vt:lpstr>
      <vt:lpstr>Thermal Properties of Polymers</vt:lpstr>
      <vt:lpstr>PowerPoint Presentation</vt:lpstr>
      <vt:lpstr>PowerPoint Presentation</vt:lpstr>
      <vt:lpstr>PowerPoint Presentation</vt:lpstr>
      <vt:lpstr>Glassy and Crystalline State</vt:lpstr>
      <vt:lpstr>Glassy and Crystalline State</vt:lpstr>
      <vt:lpstr>Glassy and Crystalline State</vt:lpstr>
      <vt:lpstr>Glassy and Crystalline State</vt:lpstr>
      <vt:lpstr>Glassy and Crystalline State</vt:lpstr>
      <vt:lpstr>Glassy and Crystalline State</vt:lpstr>
      <vt:lpstr>Glassy and Crystalline State</vt:lpstr>
      <vt:lpstr>Glassy and Crystalline State</vt:lpstr>
      <vt:lpstr>Definition of Tg and Tm</vt:lpstr>
      <vt:lpstr>Definition of Tg and Tm</vt:lpstr>
      <vt:lpstr>Definition of Tg and Tm</vt:lpstr>
      <vt:lpstr>Definition of Tg and Tm</vt:lpstr>
      <vt:lpstr>Definition of Tg and Tm</vt:lpstr>
      <vt:lpstr>Definition of Tg and Tm</vt:lpstr>
      <vt:lpstr>Definition of Tg and Tm</vt:lpstr>
      <vt:lpstr>Definition of Tg and Tm</vt:lpstr>
      <vt:lpstr>Definition of Tg and Tm</vt:lpstr>
      <vt:lpstr>Differential Scanning Calorimetry Instrument for measuring    Tg and Tm</vt:lpstr>
      <vt:lpstr>Differential Scanning Calorimetry Instrument for measuring    Tg and Tm</vt:lpstr>
      <vt:lpstr>Differential Scanning Calorimetry Instrument for measuring    Tg and Tm</vt:lpstr>
      <vt:lpstr>Differential Scanning Calorimetry Instrument for measuring    Tg and Tm</vt:lpstr>
      <vt:lpstr>Differential Scanning Calorimetry Instrument for measuring    Tg and Tm</vt:lpstr>
      <vt:lpstr>Differential Scanning Calorimetry Instrument for measuring    Tg and Tm</vt:lpstr>
      <vt:lpstr>The Degree of Crystallinity</vt:lpstr>
      <vt:lpstr>The Degree of Crystallinity</vt:lpstr>
      <vt:lpstr>Factors Affecting the Glass Transition Temperature</vt:lpstr>
      <vt:lpstr>Factors Affecting the Glass Transition Temperature</vt:lpstr>
      <vt:lpstr>Effect of Chain Stiffness on Tg </vt:lpstr>
      <vt:lpstr>Effect of Chain Stiffness on Tg </vt:lpstr>
      <vt:lpstr>Steric Effects on Tg </vt:lpstr>
      <vt:lpstr>Steric Effects on Tg </vt:lpstr>
      <vt:lpstr>Effect of Intermolecular Forces </vt:lpstr>
      <vt:lpstr>Flexible Alkyl Chains and "Internal Plasticization</vt:lpstr>
      <vt:lpstr>Flexible Alkyl Chains and "Internal Plasticization</vt:lpstr>
      <vt:lpstr>The Concept of Free Volume</vt:lpstr>
      <vt:lpstr>Copolymerization and Tg</vt:lpstr>
      <vt:lpstr>Copolymerization and Tg</vt:lpstr>
      <vt:lpstr>PowerPoint Presentation</vt:lpstr>
      <vt:lpstr>PowerPoint Presentation</vt:lpstr>
      <vt:lpstr>PowerPoint Presentation</vt:lpstr>
      <vt:lpstr>Other Factors Affecting Tg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 Properties of Polymers</dc:title>
  <dc:creator>Owner</dc:creator>
  <cp:lastModifiedBy>Windows User</cp:lastModifiedBy>
  <cp:revision>34</cp:revision>
  <dcterms:created xsi:type="dcterms:W3CDTF">2016-11-30T14:52:03Z</dcterms:created>
  <dcterms:modified xsi:type="dcterms:W3CDTF">2017-12-18T18:22:12Z</dcterms:modified>
</cp:coreProperties>
</file>